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ags/tag5.xml" ContentType="application/vnd.openxmlformats-officedocument.presentationml.tags+xml"/>
  <Override PartName="/ppt/theme/themeOverride28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29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30.xml" ContentType="application/vnd.openxmlformats-officedocument.themeOverr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9" r:id="rId1"/>
    <p:sldMasterId id="2147483664" r:id="rId2"/>
  </p:sldMasterIdLst>
  <p:notesMasterIdLst>
    <p:notesMasterId r:id="rId35"/>
  </p:notesMasterIdLst>
  <p:sldIdLst>
    <p:sldId id="414" r:id="rId3"/>
    <p:sldId id="386" r:id="rId4"/>
    <p:sldId id="354" r:id="rId5"/>
    <p:sldId id="290" r:id="rId6"/>
    <p:sldId id="387" r:id="rId7"/>
    <p:sldId id="388" r:id="rId8"/>
    <p:sldId id="389" r:id="rId9"/>
    <p:sldId id="365" r:id="rId10"/>
    <p:sldId id="390" r:id="rId11"/>
    <p:sldId id="391" r:id="rId12"/>
    <p:sldId id="392" r:id="rId13"/>
    <p:sldId id="393" r:id="rId14"/>
    <p:sldId id="394" r:id="rId15"/>
    <p:sldId id="395" r:id="rId16"/>
    <p:sldId id="396" r:id="rId17"/>
    <p:sldId id="397" r:id="rId18"/>
    <p:sldId id="398" r:id="rId19"/>
    <p:sldId id="399" r:id="rId20"/>
    <p:sldId id="400" r:id="rId21"/>
    <p:sldId id="401" r:id="rId22"/>
    <p:sldId id="402" r:id="rId23"/>
    <p:sldId id="403" r:id="rId24"/>
    <p:sldId id="413" r:id="rId25"/>
    <p:sldId id="366" r:id="rId26"/>
    <p:sldId id="405" r:id="rId27"/>
    <p:sldId id="406" r:id="rId28"/>
    <p:sldId id="407" r:id="rId29"/>
    <p:sldId id="408" r:id="rId30"/>
    <p:sldId id="409" r:id="rId31"/>
    <p:sldId id="411" r:id="rId32"/>
    <p:sldId id="410" r:id="rId33"/>
    <p:sldId id="282" r:id="rId34"/>
  </p:sldIdLst>
  <p:sldSz cx="18288000" cy="10288588"/>
  <p:notesSz cx="7104063" cy="10234613"/>
  <p:custDataLst>
    <p:tags r:id="rId3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48" userDrawn="1">
          <p15:clr>
            <a:srgbClr val="A4A3A4"/>
          </p15:clr>
        </p15:guide>
        <p15:guide id="2" pos="952" userDrawn="1">
          <p15:clr>
            <a:srgbClr val="A4A3A4"/>
          </p15:clr>
        </p15:guide>
        <p15:guide id="3" pos="1950" userDrawn="1">
          <p15:clr>
            <a:srgbClr val="A4A3A4"/>
          </p15:clr>
        </p15:guide>
        <p15:guide id="4" pos="10613" userDrawn="1">
          <p15:clr>
            <a:srgbClr val="A4A3A4"/>
          </p15:clr>
        </p15:guide>
        <p15:guide id="5" orient="horz" pos="973" userDrawn="1">
          <p15:clr>
            <a:srgbClr val="A4A3A4"/>
          </p15:clr>
        </p15:guide>
        <p15:guide id="6" orient="horz" pos="2038" userDrawn="1">
          <p15:clr>
            <a:srgbClr val="A4A3A4"/>
          </p15:clr>
        </p15:guide>
        <p15:guide id="7" orient="horz" pos="1744" userDrawn="1">
          <p15:clr>
            <a:srgbClr val="A4A3A4"/>
          </p15:clr>
        </p15:guide>
        <p15:guide id="8" orient="horz" pos="5781" userDrawn="1">
          <p15:clr>
            <a:srgbClr val="A4A3A4"/>
          </p15:clr>
        </p15:guide>
        <p15:guide id="9" orient="horz" pos="2583" userDrawn="1">
          <p15:clr>
            <a:srgbClr val="A4A3A4"/>
          </p15:clr>
        </p15:guide>
        <p15:guide id="10" pos="1610" userDrawn="1">
          <p15:clr>
            <a:srgbClr val="A4A3A4"/>
          </p15:clr>
        </p15:guide>
        <p15:guide id="11" orient="horz" pos="4080" userDrawn="1">
          <p15:clr>
            <a:srgbClr val="A4A3A4"/>
          </p15:clr>
        </p15:guide>
        <p15:guide id="14" orient="horz" pos="1381" userDrawn="1">
          <p15:clr>
            <a:srgbClr val="A4A3A4"/>
          </p15:clr>
        </p15:guide>
        <p15:guide id="15" pos="9570" userDrawn="1">
          <p15:clr>
            <a:srgbClr val="A4A3A4"/>
          </p15:clr>
        </p15:guide>
        <p15:guide id="16" pos="5760" userDrawn="1">
          <p15:clr>
            <a:srgbClr val="A4A3A4"/>
          </p15:clr>
        </p15:guide>
        <p15:guide id="17" pos="2131" userDrawn="1">
          <p15:clr>
            <a:srgbClr val="A4A3A4"/>
          </p15:clr>
        </p15:guide>
        <p15:guide id="18" pos="22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5B9BD5"/>
    <a:srgbClr val="ED7D31"/>
    <a:srgbClr val="FF3300"/>
    <a:srgbClr val="030A12"/>
    <a:srgbClr val="000115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21" autoAdjust="0"/>
    <p:restoredTop sz="89009" autoAdjust="0"/>
  </p:normalViewPr>
  <p:slideViewPr>
    <p:cSldViewPr snapToGrid="0">
      <p:cViewPr varScale="1">
        <p:scale>
          <a:sx n="29" d="100"/>
          <a:sy n="29" d="100"/>
        </p:scale>
        <p:origin x="84" y="162"/>
      </p:cViewPr>
      <p:guideLst>
        <p:guide orient="horz" pos="1948"/>
        <p:guide pos="952"/>
        <p:guide pos="1950"/>
        <p:guide pos="10613"/>
        <p:guide orient="horz" pos="973"/>
        <p:guide orient="horz" pos="2038"/>
        <p:guide orient="horz" pos="1744"/>
        <p:guide orient="horz" pos="5781"/>
        <p:guide orient="horz" pos="2583"/>
        <p:guide pos="1610"/>
        <p:guide orient="horz" pos="4080"/>
        <p:guide orient="horz" pos="1381"/>
        <p:guide pos="9570"/>
        <p:guide pos="5760"/>
        <p:guide pos="2131"/>
        <p:guide pos="229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1A09DD-9817-42D4-ADB3-40EE07C64350}" type="datetimeFigureOut">
              <a:rPr lang="zh-CN" altLang="en-US" smtClean="0"/>
              <a:t>2020/4/16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BB37BA-0AB3-4D4A-B865-6E343397AD7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3544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32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662" algn="l" defTabSz="137132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327" algn="l" defTabSz="137132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6989" algn="l" defTabSz="137132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2651" algn="l" defTabSz="137132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8315" algn="l" defTabSz="137132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3978" algn="l" defTabSz="137132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799640" algn="l" defTabSz="137132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5302" algn="l" defTabSz="137132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562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这一页就是</a:t>
            </a:r>
            <a:r>
              <a:rPr lang="en-US" altLang="zh-CN" dirty="0"/>
              <a:t>Hadoop</a:t>
            </a:r>
            <a:r>
              <a:rPr lang="zh-CN" altLang="en-US" dirty="0"/>
              <a:t>概述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23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773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847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这页做了两版的排版方式，主要是考虑文字和图片要放在一页，而且图片还不能太小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808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BB37BA-0AB3-4D4A-B865-6E343397AD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67768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224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BBB37BA-0AB3-4D4A-B865-6E343397AD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8940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8288000" cy="1028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951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6426C4E-9BA6-4A85-BE9F-2677A256D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45808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8288000" cy="1028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670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331918-586B-41EB-87A3-BCFBC1189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9137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166338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4875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32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pos="632" userDrawn="1">
          <p15:clr>
            <a:srgbClr val="F26B43"/>
          </p15:clr>
        </p15:guide>
        <p15:guide id="4" pos="10880" userDrawn="1">
          <p15:clr>
            <a:srgbClr val="F26B43"/>
          </p15:clr>
        </p15:guide>
        <p15:guide id="5" orient="horz" pos="968" userDrawn="1">
          <p15:clr>
            <a:srgbClr val="F26B43"/>
          </p15:clr>
        </p15:guide>
        <p15:guide id="6" orient="horz" pos="1064" userDrawn="1">
          <p15:clr>
            <a:srgbClr val="F26B43"/>
          </p15:clr>
        </p15:guide>
        <p15:guide id="7" orient="horz" pos="5896" userDrawn="1">
          <p15:clr>
            <a:srgbClr val="F26B43"/>
          </p15:clr>
        </p15:guide>
        <p15:guide id="8" orient="horz" pos="580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671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32">
          <p15:clr>
            <a:srgbClr val="F26B43"/>
          </p15:clr>
        </p15:guide>
        <p15:guide id="2" pos="5760">
          <p15:clr>
            <a:srgbClr val="F26B43"/>
          </p15:clr>
        </p15:guide>
        <p15:guide id="3" pos="632">
          <p15:clr>
            <a:srgbClr val="F26B43"/>
          </p15:clr>
        </p15:guide>
        <p15:guide id="4" pos="10880">
          <p15:clr>
            <a:srgbClr val="F26B43"/>
          </p15:clr>
        </p15:guide>
        <p15:guide id="5" orient="horz" pos="968">
          <p15:clr>
            <a:srgbClr val="F26B43"/>
          </p15:clr>
        </p15:guide>
        <p15:guide id="6" orient="horz" pos="1064">
          <p15:clr>
            <a:srgbClr val="F26B43"/>
          </p15:clr>
        </p15:guide>
        <p15:guide id="7" orient="horz" pos="5896">
          <p15:clr>
            <a:srgbClr val="F26B43"/>
          </p15:clr>
        </p15:guide>
        <p15:guide id="8" orient="horz" pos="580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5" Type="http://schemas.microsoft.com/office/2007/relationships/hdphoto" Target="../media/hdphoto5.wdp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5" Type="http://schemas.microsoft.com/office/2007/relationships/hdphoto" Target="../media/hdphoto6.wdp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Relationship Id="rId5" Type="http://schemas.microsoft.com/office/2007/relationships/hdphoto" Target="../media/hdphoto7.wdp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Relationship Id="rId5" Type="http://schemas.microsoft.com/office/2007/relationships/hdphoto" Target="../media/hdphoto8.wdp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Relationship Id="rId5" Type="http://schemas.microsoft.com/office/2007/relationships/hdphoto" Target="../media/hdphoto9.wdp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7.xml"/><Relationship Id="rId5" Type="http://schemas.microsoft.com/office/2007/relationships/hdphoto" Target="../media/hdphoto10.wdp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8.xml"/><Relationship Id="rId5" Type="http://schemas.microsoft.com/office/2007/relationships/hdphoto" Target="../media/hdphoto11.wdp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9.xml"/><Relationship Id="rId5" Type="http://schemas.microsoft.com/office/2007/relationships/hdphoto" Target="../media/hdphoto12.wdp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0.xml"/><Relationship Id="rId5" Type="http://schemas.microsoft.com/office/2007/relationships/hdphoto" Target="../media/hdphoto13.wdp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1.xml"/><Relationship Id="rId5" Type="http://schemas.microsoft.com/office/2007/relationships/hdphoto" Target="../media/hdphoto14.wdp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2.xml"/><Relationship Id="rId6" Type="http://schemas.microsoft.com/office/2007/relationships/hdphoto" Target="../media/hdphoto15.wdp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4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5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6.xml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27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8.xml"/><Relationship Id="rId5" Type="http://schemas.microsoft.com/office/2007/relationships/hdphoto" Target="../media/hdphoto16.wdp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9.xml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0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5950187" y="4445292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7668473" y="4524942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9304862" y="4598842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12775300" y="4598842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10944533" y="4524942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6395461" y="4689271"/>
            <a:ext cx="1007474" cy="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8261285" y="4842826"/>
            <a:ext cx="1043940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9750132" y="4842826"/>
            <a:ext cx="1194435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11536392" y="4842826"/>
            <a:ext cx="1238250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13647044" y="3728250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13154739" y="4255141"/>
            <a:ext cx="579120" cy="42957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134" y="1588"/>
            <a:ext cx="18401134" cy="10287000"/>
          </a:xfrm>
          <a:prstGeom prst="rect">
            <a:avLst/>
          </a:prstGeom>
        </p:spPr>
      </p:pic>
      <p:sp>
        <p:nvSpPr>
          <p:cNvPr id="19" name="椭圆 18"/>
          <p:cNvSpPr/>
          <p:nvPr/>
        </p:nvSpPr>
        <p:spPr>
          <a:xfrm>
            <a:off x="6020699" y="4433916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7738985" y="4513566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9375374" y="4587466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2845812" y="4587466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1015045" y="4513566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cxnSp>
        <p:nvCxnSpPr>
          <p:cNvPr id="24" name="直接连接符 23"/>
          <p:cNvCxnSpPr>
            <a:stCxn id="19" idx="6"/>
          </p:cNvCxnSpPr>
          <p:nvPr/>
        </p:nvCxnSpPr>
        <p:spPr>
          <a:xfrm flipV="1">
            <a:off x="6465973" y="4677895"/>
            <a:ext cx="1007474" cy="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20" idx="6"/>
            <a:endCxn id="21" idx="2"/>
          </p:cNvCxnSpPr>
          <p:nvPr/>
        </p:nvCxnSpPr>
        <p:spPr>
          <a:xfrm flipV="1">
            <a:off x="8331797" y="4831450"/>
            <a:ext cx="1043940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21" idx="6"/>
            <a:endCxn id="23" idx="2"/>
          </p:cNvCxnSpPr>
          <p:nvPr/>
        </p:nvCxnSpPr>
        <p:spPr>
          <a:xfrm>
            <a:off x="9820644" y="4831450"/>
            <a:ext cx="1194435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3" idx="6"/>
            <a:endCxn id="22" idx="2"/>
          </p:cNvCxnSpPr>
          <p:nvPr/>
        </p:nvCxnSpPr>
        <p:spPr>
          <a:xfrm flipV="1">
            <a:off x="11606904" y="4831450"/>
            <a:ext cx="1238250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13717556" y="3716874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cxnSp>
        <p:nvCxnSpPr>
          <p:cNvPr id="29" name="直接连接符 28"/>
          <p:cNvCxnSpPr>
            <a:stCxn id="28" idx="3"/>
            <a:endCxn id="22" idx="7"/>
          </p:cNvCxnSpPr>
          <p:nvPr/>
        </p:nvCxnSpPr>
        <p:spPr>
          <a:xfrm flipH="1">
            <a:off x="13225251" y="4243765"/>
            <a:ext cx="579120" cy="42957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2079681" y="2707224"/>
            <a:ext cx="14062022" cy="188436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sz="8800" b="1" dirty="0">
                <a:solidFill>
                  <a:schemeClr val="bg1"/>
                </a:solidFill>
                <a:cs typeface="+mn-ea"/>
                <a:sym typeface="+mn-lt"/>
              </a:rPr>
              <a:t>Hadoop</a:t>
            </a:r>
            <a:r>
              <a:rPr lang="zh-CN" altLang="en-US" sz="8800" b="1" dirty="0">
                <a:solidFill>
                  <a:schemeClr val="bg1"/>
                </a:solidFill>
                <a:cs typeface="+mn-ea"/>
                <a:sym typeface="+mn-lt"/>
              </a:rPr>
              <a:t>分布式存储与运算</a:t>
            </a:r>
            <a:endParaRPr sz="8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9BCA266A-79D0-491B-9C75-7560574C6C55}"/>
              </a:ext>
            </a:extLst>
          </p:cNvPr>
          <p:cNvSpPr txBox="1"/>
          <p:nvPr/>
        </p:nvSpPr>
        <p:spPr>
          <a:xfrm>
            <a:off x="7108575" y="5276678"/>
            <a:ext cx="3902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cs typeface="+mn-ea"/>
                <a:sym typeface="+mn-lt"/>
              </a:rPr>
              <a:t>主讲人：</a:t>
            </a:r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Josh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1989582"/>
      </p:ext>
    </p:extLst>
  </p:cSld>
  <p:clrMapOvr>
    <a:masterClrMapping/>
  </p:clrMapOvr>
  <p:transition spd="med" advClick="0" advTm="1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5625" y="2214033"/>
            <a:ext cx="12235815" cy="7024264"/>
          </a:xfrm>
          <a:prstGeom prst="roundRect">
            <a:avLst>
              <a:gd name="adj" fmla="val 116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84606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4316" y="2216784"/>
            <a:ext cx="12059369" cy="7021513"/>
          </a:xfrm>
          <a:prstGeom prst="roundRect">
            <a:avLst>
              <a:gd name="adj" fmla="val 132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83452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9132" y="2216785"/>
            <a:ext cx="12216808" cy="6960553"/>
          </a:xfrm>
          <a:prstGeom prst="roundRect">
            <a:avLst>
              <a:gd name="adj" fmla="val 105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1969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6890" y="2207657"/>
            <a:ext cx="12254206" cy="6969681"/>
          </a:xfrm>
          <a:prstGeom prst="roundRect">
            <a:avLst>
              <a:gd name="adj" fmla="val 137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06798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04641" y="2212320"/>
            <a:ext cx="12262358" cy="6965018"/>
          </a:xfrm>
          <a:prstGeom prst="roundRect">
            <a:avLst>
              <a:gd name="adj" fmla="val 93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664965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18817" y="2216960"/>
            <a:ext cx="12324336" cy="6960377"/>
          </a:xfrm>
          <a:prstGeom prst="roundRect">
            <a:avLst>
              <a:gd name="adj" fmla="val 115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66336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95624" y="2216961"/>
            <a:ext cx="12312063" cy="6960377"/>
          </a:xfrm>
          <a:prstGeom prst="roundRect">
            <a:avLst>
              <a:gd name="adj" fmla="val 115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82229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29864" y="2987667"/>
            <a:ext cx="11477920" cy="6238621"/>
          </a:xfrm>
          <a:prstGeom prst="roundRect">
            <a:avLst>
              <a:gd name="adj" fmla="val 144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ECB7869F-90AA-4313-B5E2-B8AEE603B96A}"/>
              </a:ext>
            </a:extLst>
          </p:cNvPr>
          <p:cNvSpPr txBox="1"/>
          <p:nvPr/>
        </p:nvSpPr>
        <p:spPr>
          <a:xfrm>
            <a:off x="2982225" y="1883863"/>
            <a:ext cx="11926527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Resource Manager UI:</a:t>
            </a:r>
          </a:p>
        </p:txBody>
      </p:sp>
    </p:spTree>
    <p:extLst>
      <p:ext uri="{BB962C8B-B14F-4D97-AF65-F5344CB8AC3E}">
        <p14:creationId xmlns:p14="http://schemas.microsoft.com/office/powerpoint/2010/main" val="793520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39815" y="2987667"/>
            <a:ext cx="11008371" cy="6375400"/>
          </a:xfrm>
          <a:prstGeom prst="roundRect">
            <a:avLst>
              <a:gd name="adj" fmla="val 128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4740440D-D25E-4BB2-BBAE-61FB2232818F}"/>
              </a:ext>
            </a:extLst>
          </p:cNvPr>
          <p:cNvSpPr txBox="1"/>
          <p:nvPr/>
        </p:nvSpPr>
        <p:spPr>
          <a:xfrm>
            <a:off x="2982225" y="1883863"/>
            <a:ext cx="11926527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Resource Manager UI:</a:t>
            </a:r>
          </a:p>
        </p:txBody>
      </p:sp>
    </p:spTree>
    <p:extLst>
      <p:ext uri="{BB962C8B-B14F-4D97-AF65-F5344CB8AC3E}">
        <p14:creationId xmlns:p14="http://schemas.microsoft.com/office/powerpoint/2010/main" val="197810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30271" y="2987667"/>
            <a:ext cx="11141758" cy="6299978"/>
          </a:xfrm>
          <a:prstGeom prst="roundRect">
            <a:avLst>
              <a:gd name="adj" fmla="val 10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390A4843-0721-43DF-BA79-EB8D857A1651}"/>
              </a:ext>
            </a:extLst>
          </p:cNvPr>
          <p:cNvSpPr txBox="1"/>
          <p:nvPr/>
        </p:nvSpPr>
        <p:spPr>
          <a:xfrm>
            <a:off x="2982225" y="1883863"/>
            <a:ext cx="11926527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Resource Manager UI:</a:t>
            </a:r>
          </a:p>
        </p:txBody>
      </p:sp>
    </p:spTree>
    <p:extLst>
      <p:ext uri="{BB962C8B-B14F-4D97-AF65-F5344CB8AC3E}">
        <p14:creationId xmlns:p14="http://schemas.microsoft.com/office/powerpoint/2010/main" val="3394216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4387" y="9223444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730582" y="6304728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561145" y="3818657"/>
            <a:ext cx="592812" cy="594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3815054" y="5513344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5467902" y="2480155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3028898" y="2192893"/>
            <a:ext cx="445274" cy="4460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2153962" y="1541707"/>
            <a:ext cx="445274" cy="4460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4260323" y="-180361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616582" y="7049326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7162708" y="704683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7483468" y="3144720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9089078" y="3233209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10348192" y="1616512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12804915" y="110826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13071724" y="1852335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5189649" y="843291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7476148" y="786874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8008723" y="2282917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8463004" y="6475347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50" dirty="0">
              <a:cs typeface="+mn-ea"/>
              <a:sym typeface="+mn-lt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1063169" y="-2265590"/>
            <a:ext cx="1313429" cy="38072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2376596" y="-390006"/>
            <a:ext cx="2" cy="193171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2376591" y="326528"/>
            <a:ext cx="1970547" cy="118418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244676" y="326172"/>
            <a:ext cx="2398632" cy="143856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50828" y="1779208"/>
            <a:ext cx="2181207" cy="1430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50828" y="3210038"/>
            <a:ext cx="1611972" cy="9056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857556" y="1987770"/>
            <a:ext cx="519044" cy="183089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857551" y="2573627"/>
            <a:ext cx="1236552" cy="12450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2534026" y="1922446"/>
            <a:ext cx="494873" cy="49348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905746" y="4325669"/>
            <a:ext cx="742220" cy="19790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50826" y="3525451"/>
            <a:ext cx="832709" cy="28306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1355817" y="6356121"/>
            <a:ext cx="2137698" cy="29955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89546" y="6604278"/>
            <a:ext cx="592335" cy="261916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89551" y="7348871"/>
            <a:ext cx="1478336" cy="187456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791746" y="4412657"/>
            <a:ext cx="65810" cy="26366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1080903" y="5736373"/>
            <a:ext cx="2734146" cy="74382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2067146" y="4325669"/>
            <a:ext cx="1813118" cy="12529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3251531" y="2638956"/>
            <a:ext cx="786156" cy="28743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4195118" y="2987044"/>
            <a:ext cx="1359605" cy="259162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4556734" y="413495"/>
            <a:ext cx="1207580" cy="20666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3474167" y="927712"/>
            <a:ext cx="3688536" cy="14882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2599230" y="1764736"/>
            <a:ext cx="2868672" cy="101234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915604" y="5894077"/>
            <a:ext cx="1964660" cy="120664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5973904" y="1085416"/>
            <a:ext cx="1254014" cy="14817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4853135" y="116567"/>
            <a:ext cx="2309568" cy="81114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6547113" y="-1161251"/>
            <a:ext cx="680799" cy="19312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6060719" y="2777080"/>
            <a:ext cx="1422749" cy="5431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7833794" y="3320193"/>
            <a:ext cx="1306589" cy="21256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4260328" y="3444270"/>
            <a:ext cx="3274445" cy="229210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7542768" y="1085416"/>
            <a:ext cx="1597611" cy="219918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9388095" y="1997245"/>
            <a:ext cx="1025301" cy="128735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10570824" y="-579868"/>
            <a:ext cx="147690" cy="21963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7607976" y="405128"/>
            <a:ext cx="5162958" cy="52257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7542770" y="-645191"/>
            <a:ext cx="3018320" cy="14151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10793465" y="1839541"/>
            <a:ext cx="2278259" cy="23582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6704543" y="-1226575"/>
            <a:ext cx="6432389" cy="31442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13516992" y="1142837"/>
            <a:ext cx="1723956" cy="93252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5488666" y="-626620"/>
            <a:ext cx="512043" cy="15213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13451783" y="-626620"/>
            <a:ext cx="2548926" cy="254427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13397727" y="407750"/>
            <a:ext cx="4078416" cy="60214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6158135" y="-691943"/>
            <a:ext cx="1937403" cy="306182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5539970" y="1018759"/>
            <a:ext cx="2555568" cy="13511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7856207" y="1167607"/>
            <a:ext cx="239331" cy="120227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8685636" y="3584150"/>
            <a:ext cx="578601" cy="289119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4195118" y="5894077"/>
            <a:ext cx="4267886" cy="8042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stCxn id="133" idx="5"/>
            <a:endCxn id="138" idx="2"/>
          </p:cNvCxnSpPr>
          <p:nvPr/>
        </p:nvCxnSpPr>
        <p:spPr>
          <a:xfrm>
            <a:off x="7542767" y="1085411"/>
            <a:ext cx="2805420" cy="7541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7856211" y="-188501"/>
            <a:ext cx="922706" cy="10406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26"/>
          <p:cNvGrpSpPr/>
          <p:nvPr/>
        </p:nvGrpSpPr>
        <p:grpSpPr>
          <a:xfrm>
            <a:off x="3108914" y="4097296"/>
            <a:ext cx="12084829" cy="1997575"/>
            <a:chOff x="8871582" y="2010101"/>
            <a:chExt cx="2345474" cy="495300"/>
          </a:xfrm>
        </p:grpSpPr>
        <p:sp>
          <p:nvSpPr>
            <p:cNvPr id="164" name="矩形 163"/>
            <p:cNvSpPr/>
            <p:nvPr/>
          </p:nvSpPr>
          <p:spPr>
            <a:xfrm>
              <a:off x="9051842" y="2010101"/>
              <a:ext cx="1990494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endParaRPr lang="zh-CN" altLang="en-US" sz="4050" dirty="0">
                <a:cs typeface="+mn-ea"/>
                <a:sym typeface="+mn-lt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1582" y="2092586"/>
              <a:ext cx="2345474" cy="32814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8000" b="1" dirty="0">
                  <a:solidFill>
                    <a:schemeClr val="bg1"/>
                  </a:solidFill>
                  <a:cs typeface="+mn-ea"/>
                  <a:sym typeface="+mn-lt"/>
                </a:rPr>
                <a:t>基于</a:t>
              </a:r>
              <a:r>
                <a:rPr lang="en-US" altLang="zh-CN" sz="8000" b="1" dirty="0">
                  <a:solidFill>
                    <a:schemeClr val="bg1"/>
                  </a:solidFill>
                  <a:cs typeface="+mn-ea"/>
                  <a:sym typeface="+mn-lt"/>
                </a:rPr>
                <a:t>Yarn</a:t>
              </a:r>
              <a:r>
                <a:rPr lang="zh-CN" altLang="en-US" sz="8000" b="1" dirty="0">
                  <a:solidFill>
                    <a:schemeClr val="bg1"/>
                  </a:solidFill>
                  <a:cs typeface="+mn-ea"/>
                  <a:sym typeface="+mn-lt"/>
                </a:rPr>
                <a:t>的计算框架</a:t>
              </a:r>
            </a:p>
          </p:txBody>
        </p:sp>
      </p:grpSp>
    </p:spTree>
  </p:cSld>
  <p:clrMapOvr>
    <a:masterClrMapping/>
  </p:clrMapOvr>
  <p:transition spd="med" advClick="0" advTm="1000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40356" y="2987667"/>
            <a:ext cx="10931088" cy="6299978"/>
          </a:xfrm>
          <a:prstGeom prst="roundRect">
            <a:avLst>
              <a:gd name="adj" fmla="val 91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5BF57F15-22DB-4261-8ECF-26C110B9A66C}"/>
              </a:ext>
            </a:extLst>
          </p:cNvPr>
          <p:cNvSpPr txBox="1"/>
          <p:nvPr/>
        </p:nvSpPr>
        <p:spPr>
          <a:xfrm>
            <a:off x="2982225" y="1883863"/>
            <a:ext cx="11926527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Resource Manager UI:</a:t>
            </a:r>
          </a:p>
        </p:txBody>
      </p:sp>
    </p:spTree>
    <p:extLst>
      <p:ext uri="{BB962C8B-B14F-4D97-AF65-F5344CB8AC3E}">
        <p14:creationId xmlns:p14="http://schemas.microsoft.com/office/powerpoint/2010/main" val="9610342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70726" y="2987667"/>
            <a:ext cx="11146549" cy="6183284"/>
          </a:xfrm>
          <a:prstGeom prst="roundRect">
            <a:avLst>
              <a:gd name="adj" fmla="val 126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5457C592-815E-4ED9-8535-53F60D6FDDD6}"/>
              </a:ext>
            </a:extLst>
          </p:cNvPr>
          <p:cNvSpPr txBox="1"/>
          <p:nvPr/>
        </p:nvSpPr>
        <p:spPr>
          <a:xfrm>
            <a:off x="2982225" y="1883863"/>
            <a:ext cx="11926527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 err="1">
                <a:solidFill>
                  <a:prstClr val="white"/>
                </a:solidFill>
                <a:cs typeface="+mn-ea"/>
                <a:sym typeface="+mn-lt"/>
              </a:rPr>
              <a:t>MPAppMatter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 </a:t>
            </a:r>
            <a:r>
              <a:rPr lang="en-US" altLang="zh-CN" sz="3600" dirty="0" err="1">
                <a:solidFill>
                  <a:prstClr val="white"/>
                </a:solidFill>
                <a:cs typeface="+mn-ea"/>
                <a:sym typeface="+mn-lt"/>
              </a:rPr>
              <a:t>UI:Task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8457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89509" y="3296348"/>
            <a:ext cx="13708982" cy="5728589"/>
          </a:xfrm>
          <a:prstGeom prst="roundRect">
            <a:avLst>
              <a:gd name="adj" fmla="val 122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746FD4DF-3570-45C5-A930-C8D09E4057F6}"/>
              </a:ext>
            </a:extLst>
          </p:cNvPr>
          <p:cNvSpPr txBox="1"/>
          <p:nvPr/>
        </p:nvSpPr>
        <p:spPr>
          <a:xfrm>
            <a:off x="2982225" y="1883863"/>
            <a:ext cx="11926527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MR job History Server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：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84718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内存计算框架</a:t>
            </a: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Spark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1687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C2F70476-27A4-4694-82D3-DEB74E753A95}"/>
              </a:ext>
            </a:extLst>
          </p:cNvPr>
          <p:cNvSpPr txBox="1"/>
          <p:nvPr/>
        </p:nvSpPr>
        <p:spPr>
          <a:xfrm>
            <a:off x="2730481" y="2038519"/>
            <a:ext cx="6729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Spark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介绍：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xmlns="" id="{BA119846-CEBD-4261-B726-BE23969D0E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35909" y="3448749"/>
            <a:ext cx="7213600" cy="4994905"/>
          </a:xfrm>
          <a:prstGeom prst="roundRect">
            <a:avLst>
              <a:gd name="adj" fmla="val 114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BBE1E852-D96D-4C20-A588-2681C98C74CB}"/>
              </a:ext>
            </a:extLst>
          </p:cNvPr>
          <p:cNvSpPr/>
          <p:nvPr/>
        </p:nvSpPr>
        <p:spPr>
          <a:xfrm>
            <a:off x="2268728" y="2886663"/>
            <a:ext cx="6728513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22313" lvl="1" indent="-2651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克服</a:t>
            </a:r>
            <a:r>
              <a:rPr lang="en-US" altLang="zh-CN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MapReduce</a:t>
            </a:r>
            <a:r>
              <a:rPr lang="zh-CN" altLang="en-US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在迭代式计算和交互式计算方面的不足</a:t>
            </a:r>
            <a:endParaRPr lang="en-US" altLang="zh-CN" sz="3600" dirty="0">
              <a:solidFill>
                <a:prstClr val="white"/>
              </a:solidFill>
              <a:latin typeface="+mj-lt"/>
              <a:cs typeface="+mn-ea"/>
              <a:sym typeface="+mn-lt"/>
            </a:endParaRPr>
          </a:p>
          <a:p>
            <a:pPr marL="722313" lvl="1" indent="-2651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引入</a:t>
            </a:r>
            <a:r>
              <a:rPr lang="en-US" altLang="zh-CN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RDD</a:t>
            </a:r>
            <a:r>
              <a:rPr lang="zh-CN" altLang="en-US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弹性分布式数据集</a:t>
            </a:r>
            <a:endParaRPr lang="en-US" altLang="zh-CN" sz="3600" dirty="0">
              <a:solidFill>
                <a:prstClr val="white"/>
              </a:solidFill>
              <a:latin typeface="+mj-lt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	  </a:t>
            </a:r>
            <a:r>
              <a:rPr lang="zh-CN" altLang="en-US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表示模型</a:t>
            </a:r>
            <a:endParaRPr lang="en-US" altLang="zh-CN" sz="3600" dirty="0">
              <a:solidFill>
                <a:prstClr val="white"/>
              </a:solidFill>
              <a:latin typeface="+mj-lt"/>
              <a:cs typeface="+mn-ea"/>
              <a:sym typeface="+mn-lt"/>
            </a:endParaRPr>
          </a:p>
          <a:p>
            <a:pPr marL="722313" lvl="1" indent="-26511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RDD</a:t>
            </a:r>
            <a:r>
              <a:rPr lang="zh-CN" altLang="en-US" sz="3600" dirty="0">
                <a:solidFill>
                  <a:prstClr val="white"/>
                </a:solidFill>
                <a:latin typeface="+mj-lt"/>
                <a:cs typeface="+mn-ea"/>
                <a:sym typeface="+mn-lt"/>
              </a:rPr>
              <a:t>是一个有容错机制，可以被并行操作的数据集合，能够被缓存到内存或磁盘上</a:t>
            </a:r>
            <a:endParaRPr lang="en-US" altLang="zh-CN" sz="3600" dirty="0">
              <a:solidFill>
                <a:prstClr val="white"/>
              </a:solidFill>
              <a:latin typeface="+mj-lt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0718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Spark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4303707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3E5A4FD2-4A21-4BDF-80EF-E36BA210AE02}"/>
              </a:ext>
            </a:extLst>
          </p:cNvPr>
          <p:cNvGrpSpPr/>
          <p:nvPr/>
        </p:nvGrpSpPr>
        <p:grpSpPr>
          <a:xfrm>
            <a:off x="3113142" y="4099560"/>
            <a:ext cx="3302163" cy="3663878"/>
            <a:chOff x="2732141" y="3627023"/>
            <a:chExt cx="4057699" cy="4502175"/>
          </a:xfrm>
        </p:grpSpPr>
        <p:sp>
          <p:nvSpPr>
            <p:cNvPr id="10" name="î$ḷïḍè">
              <a:extLst>
                <a:ext uri="{FF2B5EF4-FFF2-40B4-BE49-F238E27FC236}">
                  <a16:creationId xmlns:a16="http://schemas.microsoft.com/office/drawing/2014/main" xmlns="" id="{637FA833-18B0-40A4-97AE-F8BDBB6448F7}"/>
                </a:ext>
              </a:extLst>
            </p:cNvPr>
            <p:cNvSpPr/>
            <p:nvPr/>
          </p:nvSpPr>
          <p:spPr bwMode="auto">
            <a:xfrm>
              <a:off x="2732141" y="3627023"/>
              <a:ext cx="4057699" cy="4502175"/>
            </a:xfrm>
            <a:custGeom>
              <a:avLst/>
              <a:gdLst>
                <a:gd name="T0" fmla="*/ 187 w 373"/>
                <a:gd name="T1" fmla="*/ 414 h 414"/>
                <a:gd name="T2" fmla="*/ 156 w 373"/>
                <a:gd name="T3" fmla="*/ 406 h 414"/>
                <a:gd name="T4" fmla="*/ 31 w 373"/>
                <a:gd name="T5" fmla="*/ 334 h 414"/>
                <a:gd name="T6" fmla="*/ 0 w 373"/>
                <a:gd name="T7" fmla="*/ 280 h 414"/>
                <a:gd name="T8" fmla="*/ 0 w 373"/>
                <a:gd name="T9" fmla="*/ 137 h 414"/>
                <a:gd name="T10" fmla="*/ 31 w 373"/>
                <a:gd name="T11" fmla="*/ 83 h 414"/>
                <a:gd name="T12" fmla="*/ 156 w 373"/>
                <a:gd name="T13" fmla="*/ 11 h 414"/>
                <a:gd name="T14" fmla="*/ 218 w 373"/>
                <a:gd name="T15" fmla="*/ 11 h 414"/>
                <a:gd name="T16" fmla="*/ 342 w 373"/>
                <a:gd name="T17" fmla="*/ 83 h 414"/>
                <a:gd name="T18" fmla="*/ 373 w 373"/>
                <a:gd name="T19" fmla="*/ 137 h 414"/>
                <a:gd name="T20" fmla="*/ 373 w 373"/>
                <a:gd name="T21" fmla="*/ 280 h 414"/>
                <a:gd name="T22" fmla="*/ 342 w 373"/>
                <a:gd name="T23" fmla="*/ 334 h 414"/>
                <a:gd name="T24" fmla="*/ 218 w 373"/>
                <a:gd name="T25" fmla="*/ 406 h 414"/>
                <a:gd name="T26" fmla="*/ 187 w 373"/>
                <a:gd name="T27" fmla="*/ 414 h 414"/>
                <a:gd name="T28" fmla="*/ 187 w 373"/>
                <a:gd name="T29" fmla="*/ 17 h 414"/>
                <a:gd name="T30" fmla="*/ 163 w 373"/>
                <a:gd name="T31" fmla="*/ 24 h 414"/>
                <a:gd name="T32" fmla="*/ 39 w 373"/>
                <a:gd name="T33" fmla="*/ 95 h 414"/>
                <a:gd name="T34" fmla="*/ 15 w 373"/>
                <a:gd name="T35" fmla="*/ 137 h 414"/>
                <a:gd name="T36" fmla="*/ 15 w 373"/>
                <a:gd name="T37" fmla="*/ 280 h 414"/>
                <a:gd name="T38" fmla="*/ 39 w 373"/>
                <a:gd name="T39" fmla="*/ 322 h 414"/>
                <a:gd name="T40" fmla="*/ 163 w 373"/>
                <a:gd name="T41" fmla="*/ 393 h 414"/>
                <a:gd name="T42" fmla="*/ 211 w 373"/>
                <a:gd name="T43" fmla="*/ 393 h 414"/>
                <a:gd name="T44" fmla="*/ 335 w 373"/>
                <a:gd name="T45" fmla="*/ 322 h 414"/>
                <a:gd name="T46" fmla="*/ 359 w 373"/>
                <a:gd name="T47" fmla="*/ 280 h 414"/>
                <a:gd name="T48" fmla="*/ 359 w 373"/>
                <a:gd name="T49" fmla="*/ 137 h 414"/>
                <a:gd name="T50" fmla="*/ 335 w 373"/>
                <a:gd name="T51" fmla="*/ 95 h 414"/>
                <a:gd name="T52" fmla="*/ 211 w 373"/>
                <a:gd name="T53" fmla="*/ 24 h 414"/>
                <a:gd name="T54" fmla="*/ 187 w 373"/>
                <a:gd name="T55" fmla="*/ 17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73" h="414">
                  <a:moveTo>
                    <a:pt x="187" y="414"/>
                  </a:moveTo>
                  <a:cubicBezTo>
                    <a:pt x="176" y="414"/>
                    <a:pt x="165" y="411"/>
                    <a:pt x="156" y="406"/>
                  </a:cubicBezTo>
                  <a:cubicBezTo>
                    <a:pt x="31" y="334"/>
                    <a:pt x="31" y="334"/>
                    <a:pt x="31" y="334"/>
                  </a:cubicBezTo>
                  <a:cubicBezTo>
                    <a:pt x="12" y="323"/>
                    <a:pt x="0" y="302"/>
                    <a:pt x="0" y="28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15"/>
                    <a:pt x="12" y="94"/>
                    <a:pt x="31" y="83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75" y="0"/>
                    <a:pt x="199" y="0"/>
                    <a:pt x="218" y="11"/>
                  </a:cubicBezTo>
                  <a:cubicBezTo>
                    <a:pt x="342" y="83"/>
                    <a:pt x="342" y="83"/>
                    <a:pt x="342" y="83"/>
                  </a:cubicBezTo>
                  <a:cubicBezTo>
                    <a:pt x="361" y="94"/>
                    <a:pt x="373" y="115"/>
                    <a:pt x="373" y="137"/>
                  </a:cubicBezTo>
                  <a:cubicBezTo>
                    <a:pt x="373" y="280"/>
                    <a:pt x="373" y="280"/>
                    <a:pt x="373" y="280"/>
                  </a:cubicBezTo>
                  <a:cubicBezTo>
                    <a:pt x="373" y="302"/>
                    <a:pt x="361" y="323"/>
                    <a:pt x="342" y="334"/>
                  </a:cubicBezTo>
                  <a:cubicBezTo>
                    <a:pt x="218" y="406"/>
                    <a:pt x="218" y="406"/>
                    <a:pt x="218" y="406"/>
                  </a:cubicBezTo>
                  <a:cubicBezTo>
                    <a:pt x="208" y="411"/>
                    <a:pt x="198" y="414"/>
                    <a:pt x="187" y="414"/>
                  </a:cubicBezTo>
                  <a:moveTo>
                    <a:pt x="187" y="17"/>
                  </a:moveTo>
                  <a:cubicBezTo>
                    <a:pt x="178" y="17"/>
                    <a:pt x="170" y="19"/>
                    <a:pt x="163" y="24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24" y="104"/>
                    <a:pt x="15" y="120"/>
                    <a:pt x="15" y="137"/>
                  </a:cubicBezTo>
                  <a:cubicBezTo>
                    <a:pt x="15" y="280"/>
                    <a:pt x="15" y="280"/>
                    <a:pt x="15" y="280"/>
                  </a:cubicBezTo>
                  <a:cubicBezTo>
                    <a:pt x="15" y="297"/>
                    <a:pt x="24" y="313"/>
                    <a:pt x="39" y="322"/>
                  </a:cubicBezTo>
                  <a:cubicBezTo>
                    <a:pt x="163" y="393"/>
                    <a:pt x="163" y="393"/>
                    <a:pt x="163" y="393"/>
                  </a:cubicBezTo>
                  <a:cubicBezTo>
                    <a:pt x="177" y="402"/>
                    <a:pt x="196" y="402"/>
                    <a:pt x="211" y="393"/>
                  </a:cubicBezTo>
                  <a:cubicBezTo>
                    <a:pt x="335" y="322"/>
                    <a:pt x="335" y="322"/>
                    <a:pt x="335" y="322"/>
                  </a:cubicBezTo>
                  <a:cubicBezTo>
                    <a:pt x="350" y="313"/>
                    <a:pt x="359" y="297"/>
                    <a:pt x="359" y="280"/>
                  </a:cubicBezTo>
                  <a:cubicBezTo>
                    <a:pt x="359" y="137"/>
                    <a:pt x="359" y="137"/>
                    <a:pt x="359" y="137"/>
                  </a:cubicBezTo>
                  <a:cubicBezTo>
                    <a:pt x="359" y="120"/>
                    <a:pt x="350" y="104"/>
                    <a:pt x="335" y="95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03" y="19"/>
                    <a:pt x="195" y="17"/>
                    <a:pt x="187" y="17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44450" cap="flat" cmpd="sng" algn="ctr">
              <a:solidFill>
                <a:schemeClr val="bg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/>
              <a:endParaRPr lang="en-US" altLang="zh-CN" sz="2400" b="1" dirty="0">
                <a:cs typeface="+mn-ea"/>
                <a:sym typeface="+mn-lt"/>
              </a:endParaRPr>
            </a:p>
          </p:txBody>
        </p:sp>
        <p:sp>
          <p:nvSpPr>
            <p:cNvPr id="14" name="íṡḻïḓê">
              <a:extLst>
                <a:ext uri="{FF2B5EF4-FFF2-40B4-BE49-F238E27FC236}">
                  <a16:creationId xmlns:a16="http://schemas.microsoft.com/office/drawing/2014/main" xmlns="" id="{CA525F46-A87B-4812-AA1B-189766C68B6F}"/>
                </a:ext>
              </a:extLst>
            </p:cNvPr>
            <p:cNvSpPr/>
            <p:nvPr/>
          </p:nvSpPr>
          <p:spPr bwMode="auto">
            <a:xfrm>
              <a:off x="3144434" y="4046275"/>
              <a:ext cx="3233112" cy="3663671"/>
            </a:xfrm>
            <a:custGeom>
              <a:avLst/>
              <a:gdLst>
                <a:gd name="T0" fmla="*/ 137 w 297"/>
                <a:gd name="T1" fmla="*/ 4 h 337"/>
                <a:gd name="T2" fmla="*/ 12 w 297"/>
                <a:gd name="T3" fmla="*/ 76 h 337"/>
                <a:gd name="T4" fmla="*/ 0 w 297"/>
                <a:gd name="T5" fmla="*/ 97 h 337"/>
                <a:gd name="T6" fmla="*/ 0 w 297"/>
                <a:gd name="T7" fmla="*/ 240 h 337"/>
                <a:gd name="T8" fmla="*/ 12 w 297"/>
                <a:gd name="T9" fmla="*/ 261 h 337"/>
                <a:gd name="T10" fmla="*/ 137 w 297"/>
                <a:gd name="T11" fmla="*/ 333 h 337"/>
                <a:gd name="T12" fmla="*/ 161 w 297"/>
                <a:gd name="T13" fmla="*/ 333 h 337"/>
                <a:gd name="T14" fmla="*/ 285 w 297"/>
                <a:gd name="T15" fmla="*/ 261 h 337"/>
                <a:gd name="T16" fmla="*/ 297 w 297"/>
                <a:gd name="T17" fmla="*/ 240 h 337"/>
                <a:gd name="T18" fmla="*/ 297 w 297"/>
                <a:gd name="T19" fmla="*/ 97 h 337"/>
                <a:gd name="T20" fmla="*/ 285 w 297"/>
                <a:gd name="T21" fmla="*/ 76 h 337"/>
                <a:gd name="T22" fmla="*/ 161 w 297"/>
                <a:gd name="T23" fmla="*/ 4 h 337"/>
                <a:gd name="T24" fmla="*/ 137 w 297"/>
                <a:gd name="T25" fmla="*/ 4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337">
                  <a:moveTo>
                    <a:pt x="137" y="4"/>
                  </a:moveTo>
                  <a:cubicBezTo>
                    <a:pt x="12" y="76"/>
                    <a:pt x="12" y="76"/>
                    <a:pt x="12" y="76"/>
                  </a:cubicBezTo>
                  <a:cubicBezTo>
                    <a:pt x="5" y="80"/>
                    <a:pt x="0" y="88"/>
                    <a:pt x="0" y="97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0" y="249"/>
                    <a:pt x="5" y="257"/>
                    <a:pt x="12" y="261"/>
                  </a:cubicBezTo>
                  <a:cubicBezTo>
                    <a:pt x="137" y="333"/>
                    <a:pt x="137" y="333"/>
                    <a:pt x="137" y="333"/>
                  </a:cubicBezTo>
                  <a:cubicBezTo>
                    <a:pt x="144" y="337"/>
                    <a:pt x="153" y="337"/>
                    <a:pt x="161" y="333"/>
                  </a:cubicBezTo>
                  <a:cubicBezTo>
                    <a:pt x="285" y="261"/>
                    <a:pt x="285" y="261"/>
                    <a:pt x="285" y="261"/>
                  </a:cubicBezTo>
                  <a:cubicBezTo>
                    <a:pt x="293" y="257"/>
                    <a:pt x="297" y="249"/>
                    <a:pt x="297" y="240"/>
                  </a:cubicBezTo>
                  <a:cubicBezTo>
                    <a:pt x="297" y="97"/>
                    <a:pt x="297" y="97"/>
                    <a:pt x="297" y="97"/>
                  </a:cubicBezTo>
                  <a:cubicBezTo>
                    <a:pt x="297" y="88"/>
                    <a:pt x="293" y="80"/>
                    <a:pt x="285" y="76"/>
                  </a:cubicBezTo>
                  <a:cubicBezTo>
                    <a:pt x="161" y="4"/>
                    <a:pt x="161" y="4"/>
                    <a:pt x="161" y="4"/>
                  </a:cubicBezTo>
                  <a:cubicBezTo>
                    <a:pt x="153" y="0"/>
                    <a:pt x="144" y="0"/>
                    <a:pt x="137" y="4"/>
                  </a:cubicBezTo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8575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lvl="0" algn="ctr"/>
              <a:endParaRPr lang="en-US" altLang="zh-CN" sz="2400" b="1" dirty="0">
                <a:cs typeface="+mn-ea"/>
                <a:sym typeface="+mn-lt"/>
              </a:endParaRPr>
            </a:p>
          </p:txBody>
        </p:sp>
        <p:sp>
          <p:nvSpPr>
            <p:cNvPr id="15" name="iş1idè">
              <a:extLst>
                <a:ext uri="{FF2B5EF4-FFF2-40B4-BE49-F238E27FC236}">
                  <a16:creationId xmlns:a16="http://schemas.microsoft.com/office/drawing/2014/main" xmlns="" id="{AE811ED7-3C19-43A9-ACB9-C03118A5225E}"/>
                </a:ext>
              </a:extLst>
            </p:cNvPr>
            <p:cNvSpPr/>
            <p:nvPr/>
          </p:nvSpPr>
          <p:spPr>
            <a:xfrm>
              <a:off x="2981342" y="5710279"/>
              <a:ext cx="3558423" cy="8691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tabLst>
                  <a:tab pos="227965" algn="l"/>
                </a:tabLst>
                <a:defRPr/>
              </a:pPr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Spark Standalone</a:t>
              </a:r>
            </a:p>
          </p:txBody>
        </p:sp>
        <p:sp>
          <p:nvSpPr>
            <p:cNvPr id="16" name="iṥḷîdê">
              <a:extLst>
                <a:ext uri="{FF2B5EF4-FFF2-40B4-BE49-F238E27FC236}">
                  <a16:creationId xmlns:a16="http://schemas.microsoft.com/office/drawing/2014/main" xmlns="" id="{E784A84B-187E-484B-A2EE-94E3C233872F}"/>
                </a:ext>
              </a:extLst>
            </p:cNvPr>
            <p:cNvSpPr/>
            <p:nvPr/>
          </p:nvSpPr>
          <p:spPr bwMode="auto">
            <a:xfrm>
              <a:off x="4295202" y="4267209"/>
              <a:ext cx="930705" cy="1033343"/>
            </a:xfrm>
            <a:custGeom>
              <a:avLst/>
              <a:gdLst>
                <a:gd name="T0" fmla="*/ 187 w 373"/>
                <a:gd name="T1" fmla="*/ 414 h 414"/>
                <a:gd name="T2" fmla="*/ 156 w 373"/>
                <a:gd name="T3" fmla="*/ 406 h 414"/>
                <a:gd name="T4" fmla="*/ 31 w 373"/>
                <a:gd name="T5" fmla="*/ 334 h 414"/>
                <a:gd name="T6" fmla="*/ 0 w 373"/>
                <a:gd name="T7" fmla="*/ 280 h 414"/>
                <a:gd name="T8" fmla="*/ 0 w 373"/>
                <a:gd name="T9" fmla="*/ 137 h 414"/>
                <a:gd name="T10" fmla="*/ 31 w 373"/>
                <a:gd name="T11" fmla="*/ 83 h 414"/>
                <a:gd name="T12" fmla="*/ 156 w 373"/>
                <a:gd name="T13" fmla="*/ 11 h 414"/>
                <a:gd name="T14" fmla="*/ 218 w 373"/>
                <a:gd name="T15" fmla="*/ 11 h 414"/>
                <a:gd name="T16" fmla="*/ 342 w 373"/>
                <a:gd name="T17" fmla="*/ 83 h 414"/>
                <a:gd name="T18" fmla="*/ 373 w 373"/>
                <a:gd name="T19" fmla="*/ 137 h 414"/>
                <a:gd name="T20" fmla="*/ 373 w 373"/>
                <a:gd name="T21" fmla="*/ 280 h 414"/>
                <a:gd name="T22" fmla="*/ 342 w 373"/>
                <a:gd name="T23" fmla="*/ 334 h 414"/>
                <a:gd name="T24" fmla="*/ 218 w 373"/>
                <a:gd name="T25" fmla="*/ 406 h 414"/>
                <a:gd name="T26" fmla="*/ 187 w 373"/>
                <a:gd name="T27" fmla="*/ 414 h 414"/>
                <a:gd name="T28" fmla="*/ 187 w 373"/>
                <a:gd name="T29" fmla="*/ 17 h 414"/>
                <a:gd name="T30" fmla="*/ 163 w 373"/>
                <a:gd name="T31" fmla="*/ 24 h 414"/>
                <a:gd name="T32" fmla="*/ 39 w 373"/>
                <a:gd name="T33" fmla="*/ 95 h 414"/>
                <a:gd name="T34" fmla="*/ 15 w 373"/>
                <a:gd name="T35" fmla="*/ 137 h 414"/>
                <a:gd name="T36" fmla="*/ 15 w 373"/>
                <a:gd name="T37" fmla="*/ 280 h 414"/>
                <a:gd name="T38" fmla="*/ 39 w 373"/>
                <a:gd name="T39" fmla="*/ 322 h 414"/>
                <a:gd name="T40" fmla="*/ 163 w 373"/>
                <a:gd name="T41" fmla="*/ 393 h 414"/>
                <a:gd name="T42" fmla="*/ 211 w 373"/>
                <a:gd name="T43" fmla="*/ 393 h 414"/>
                <a:gd name="T44" fmla="*/ 335 w 373"/>
                <a:gd name="T45" fmla="*/ 322 h 414"/>
                <a:gd name="T46" fmla="*/ 359 w 373"/>
                <a:gd name="T47" fmla="*/ 280 h 414"/>
                <a:gd name="T48" fmla="*/ 359 w 373"/>
                <a:gd name="T49" fmla="*/ 137 h 414"/>
                <a:gd name="T50" fmla="*/ 335 w 373"/>
                <a:gd name="T51" fmla="*/ 95 h 414"/>
                <a:gd name="T52" fmla="*/ 211 w 373"/>
                <a:gd name="T53" fmla="*/ 24 h 414"/>
                <a:gd name="T54" fmla="*/ 187 w 373"/>
                <a:gd name="T55" fmla="*/ 17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73" h="414">
                  <a:moveTo>
                    <a:pt x="187" y="414"/>
                  </a:moveTo>
                  <a:cubicBezTo>
                    <a:pt x="176" y="414"/>
                    <a:pt x="165" y="411"/>
                    <a:pt x="156" y="406"/>
                  </a:cubicBezTo>
                  <a:cubicBezTo>
                    <a:pt x="31" y="334"/>
                    <a:pt x="31" y="334"/>
                    <a:pt x="31" y="334"/>
                  </a:cubicBezTo>
                  <a:cubicBezTo>
                    <a:pt x="12" y="323"/>
                    <a:pt x="0" y="302"/>
                    <a:pt x="0" y="28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15"/>
                    <a:pt x="12" y="94"/>
                    <a:pt x="31" y="83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75" y="0"/>
                    <a:pt x="199" y="0"/>
                    <a:pt x="218" y="11"/>
                  </a:cubicBezTo>
                  <a:cubicBezTo>
                    <a:pt x="342" y="83"/>
                    <a:pt x="342" y="83"/>
                    <a:pt x="342" y="83"/>
                  </a:cubicBezTo>
                  <a:cubicBezTo>
                    <a:pt x="361" y="94"/>
                    <a:pt x="373" y="115"/>
                    <a:pt x="373" y="137"/>
                  </a:cubicBezTo>
                  <a:cubicBezTo>
                    <a:pt x="373" y="280"/>
                    <a:pt x="373" y="280"/>
                    <a:pt x="373" y="280"/>
                  </a:cubicBezTo>
                  <a:cubicBezTo>
                    <a:pt x="373" y="302"/>
                    <a:pt x="361" y="323"/>
                    <a:pt x="342" y="334"/>
                  </a:cubicBezTo>
                  <a:cubicBezTo>
                    <a:pt x="218" y="406"/>
                    <a:pt x="218" y="406"/>
                    <a:pt x="218" y="406"/>
                  </a:cubicBezTo>
                  <a:cubicBezTo>
                    <a:pt x="208" y="411"/>
                    <a:pt x="198" y="414"/>
                    <a:pt x="187" y="414"/>
                  </a:cubicBezTo>
                  <a:moveTo>
                    <a:pt x="187" y="17"/>
                  </a:moveTo>
                  <a:cubicBezTo>
                    <a:pt x="178" y="17"/>
                    <a:pt x="170" y="19"/>
                    <a:pt x="163" y="24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24" y="104"/>
                    <a:pt x="15" y="120"/>
                    <a:pt x="15" y="137"/>
                  </a:cubicBezTo>
                  <a:cubicBezTo>
                    <a:pt x="15" y="280"/>
                    <a:pt x="15" y="280"/>
                    <a:pt x="15" y="280"/>
                  </a:cubicBezTo>
                  <a:cubicBezTo>
                    <a:pt x="15" y="297"/>
                    <a:pt x="24" y="313"/>
                    <a:pt x="39" y="322"/>
                  </a:cubicBezTo>
                  <a:cubicBezTo>
                    <a:pt x="163" y="393"/>
                    <a:pt x="163" y="393"/>
                    <a:pt x="163" y="393"/>
                  </a:cubicBezTo>
                  <a:cubicBezTo>
                    <a:pt x="177" y="402"/>
                    <a:pt x="196" y="402"/>
                    <a:pt x="211" y="393"/>
                  </a:cubicBezTo>
                  <a:cubicBezTo>
                    <a:pt x="335" y="322"/>
                    <a:pt x="335" y="322"/>
                    <a:pt x="335" y="322"/>
                  </a:cubicBezTo>
                  <a:cubicBezTo>
                    <a:pt x="350" y="313"/>
                    <a:pt x="359" y="297"/>
                    <a:pt x="359" y="280"/>
                  </a:cubicBezTo>
                  <a:cubicBezTo>
                    <a:pt x="359" y="137"/>
                    <a:pt x="359" y="137"/>
                    <a:pt x="359" y="137"/>
                  </a:cubicBezTo>
                  <a:cubicBezTo>
                    <a:pt x="359" y="120"/>
                    <a:pt x="350" y="104"/>
                    <a:pt x="335" y="95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03" y="19"/>
                    <a:pt x="195" y="17"/>
                    <a:pt x="187" y="17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xmlns="" id="{39E5B683-9DD0-47B6-A5F5-28F4D9A19177}"/>
                </a:ext>
              </a:extLst>
            </p:cNvPr>
            <p:cNvSpPr txBox="1"/>
            <p:nvPr/>
          </p:nvSpPr>
          <p:spPr>
            <a:xfrm>
              <a:off x="4472722" y="4414732"/>
              <a:ext cx="778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lang="zh-CN" altLang="en-US" sz="3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xmlns="" id="{FA998F0E-E5AD-43CB-B317-D954A9057689}"/>
              </a:ext>
            </a:extLst>
          </p:cNvPr>
          <p:cNvGrpSpPr/>
          <p:nvPr/>
        </p:nvGrpSpPr>
        <p:grpSpPr>
          <a:xfrm>
            <a:off x="7496152" y="4099560"/>
            <a:ext cx="3302163" cy="3663878"/>
            <a:chOff x="7125589" y="3627023"/>
            <a:chExt cx="4057699" cy="4502175"/>
          </a:xfrm>
        </p:grpSpPr>
        <p:grpSp>
          <p:nvGrpSpPr>
            <p:cNvPr id="20" name="îṥlíḓé">
              <a:extLst>
                <a:ext uri="{FF2B5EF4-FFF2-40B4-BE49-F238E27FC236}">
                  <a16:creationId xmlns:a16="http://schemas.microsoft.com/office/drawing/2014/main" xmlns="" id="{9F160900-2925-43E8-9CA4-258D94120981}"/>
                </a:ext>
              </a:extLst>
            </p:cNvPr>
            <p:cNvGrpSpPr/>
            <p:nvPr/>
          </p:nvGrpSpPr>
          <p:grpSpPr>
            <a:xfrm>
              <a:off x="7125589" y="3627023"/>
              <a:ext cx="4057699" cy="4502175"/>
              <a:chOff x="205763" y="-2695501"/>
              <a:chExt cx="3744916" cy="4154513"/>
            </a:xfrm>
            <a:solidFill>
              <a:schemeClr val="accent1"/>
            </a:solidFill>
          </p:grpSpPr>
          <p:sp>
            <p:nvSpPr>
              <p:cNvPr id="24" name="îṣḻïḑé">
                <a:extLst>
                  <a:ext uri="{FF2B5EF4-FFF2-40B4-BE49-F238E27FC236}">
                    <a16:creationId xmlns:a16="http://schemas.microsoft.com/office/drawing/2014/main" xmlns="" id="{AFF45A5D-21BA-42B4-A54A-7F976287F400}"/>
                  </a:ext>
                </a:extLst>
              </p:cNvPr>
              <p:cNvSpPr/>
              <p:nvPr/>
            </p:nvSpPr>
            <p:spPr bwMode="auto">
              <a:xfrm>
                <a:off x="205763" y="-2695501"/>
                <a:ext cx="3744916" cy="4154513"/>
              </a:xfrm>
              <a:custGeom>
                <a:avLst/>
                <a:gdLst>
                  <a:gd name="T0" fmla="*/ 187 w 373"/>
                  <a:gd name="T1" fmla="*/ 414 h 414"/>
                  <a:gd name="T2" fmla="*/ 156 w 373"/>
                  <a:gd name="T3" fmla="*/ 406 h 414"/>
                  <a:gd name="T4" fmla="*/ 31 w 373"/>
                  <a:gd name="T5" fmla="*/ 334 h 414"/>
                  <a:gd name="T6" fmla="*/ 0 w 373"/>
                  <a:gd name="T7" fmla="*/ 280 h 414"/>
                  <a:gd name="T8" fmla="*/ 0 w 373"/>
                  <a:gd name="T9" fmla="*/ 137 h 414"/>
                  <a:gd name="T10" fmla="*/ 31 w 373"/>
                  <a:gd name="T11" fmla="*/ 83 h 414"/>
                  <a:gd name="T12" fmla="*/ 156 w 373"/>
                  <a:gd name="T13" fmla="*/ 11 h 414"/>
                  <a:gd name="T14" fmla="*/ 218 w 373"/>
                  <a:gd name="T15" fmla="*/ 11 h 414"/>
                  <a:gd name="T16" fmla="*/ 342 w 373"/>
                  <a:gd name="T17" fmla="*/ 83 h 414"/>
                  <a:gd name="T18" fmla="*/ 373 w 373"/>
                  <a:gd name="T19" fmla="*/ 137 h 414"/>
                  <a:gd name="T20" fmla="*/ 373 w 373"/>
                  <a:gd name="T21" fmla="*/ 280 h 414"/>
                  <a:gd name="T22" fmla="*/ 342 w 373"/>
                  <a:gd name="T23" fmla="*/ 334 h 414"/>
                  <a:gd name="T24" fmla="*/ 218 w 373"/>
                  <a:gd name="T25" fmla="*/ 406 h 414"/>
                  <a:gd name="T26" fmla="*/ 187 w 373"/>
                  <a:gd name="T27" fmla="*/ 414 h 414"/>
                  <a:gd name="T28" fmla="*/ 187 w 373"/>
                  <a:gd name="T29" fmla="*/ 17 h 414"/>
                  <a:gd name="T30" fmla="*/ 163 w 373"/>
                  <a:gd name="T31" fmla="*/ 24 h 414"/>
                  <a:gd name="T32" fmla="*/ 39 w 373"/>
                  <a:gd name="T33" fmla="*/ 95 h 414"/>
                  <a:gd name="T34" fmla="*/ 15 w 373"/>
                  <a:gd name="T35" fmla="*/ 137 h 414"/>
                  <a:gd name="T36" fmla="*/ 15 w 373"/>
                  <a:gd name="T37" fmla="*/ 280 h 414"/>
                  <a:gd name="T38" fmla="*/ 39 w 373"/>
                  <a:gd name="T39" fmla="*/ 322 h 414"/>
                  <a:gd name="T40" fmla="*/ 163 w 373"/>
                  <a:gd name="T41" fmla="*/ 393 h 414"/>
                  <a:gd name="T42" fmla="*/ 211 w 373"/>
                  <a:gd name="T43" fmla="*/ 393 h 414"/>
                  <a:gd name="T44" fmla="*/ 335 w 373"/>
                  <a:gd name="T45" fmla="*/ 322 h 414"/>
                  <a:gd name="T46" fmla="*/ 359 w 373"/>
                  <a:gd name="T47" fmla="*/ 280 h 414"/>
                  <a:gd name="T48" fmla="*/ 359 w 373"/>
                  <a:gd name="T49" fmla="*/ 137 h 414"/>
                  <a:gd name="T50" fmla="*/ 335 w 373"/>
                  <a:gd name="T51" fmla="*/ 95 h 414"/>
                  <a:gd name="T52" fmla="*/ 211 w 373"/>
                  <a:gd name="T53" fmla="*/ 24 h 414"/>
                  <a:gd name="T54" fmla="*/ 187 w 373"/>
                  <a:gd name="T55" fmla="*/ 17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3" h="414">
                    <a:moveTo>
                      <a:pt x="187" y="414"/>
                    </a:moveTo>
                    <a:cubicBezTo>
                      <a:pt x="176" y="414"/>
                      <a:pt x="165" y="411"/>
                      <a:pt x="156" y="406"/>
                    </a:cubicBezTo>
                    <a:cubicBezTo>
                      <a:pt x="31" y="334"/>
                      <a:pt x="31" y="334"/>
                      <a:pt x="31" y="334"/>
                    </a:cubicBezTo>
                    <a:cubicBezTo>
                      <a:pt x="12" y="323"/>
                      <a:pt x="0" y="302"/>
                      <a:pt x="0" y="280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0" y="115"/>
                      <a:pt x="12" y="94"/>
                      <a:pt x="31" y="83"/>
                    </a:cubicBezTo>
                    <a:cubicBezTo>
                      <a:pt x="156" y="11"/>
                      <a:pt x="156" y="11"/>
                      <a:pt x="156" y="11"/>
                    </a:cubicBezTo>
                    <a:cubicBezTo>
                      <a:pt x="175" y="0"/>
                      <a:pt x="199" y="0"/>
                      <a:pt x="218" y="11"/>
                    </a:cubicBezTo>
                    <a:cubicBezTo>
                      <a:pt x="342" y="83"/>
                      <a:pt x="342" y="83"/>
                      <a:pt x="342" y="83"/>
                    </a:cubicBezTo>
                    <a:cubicBezTo>
                      <a:pt x="361" y="94"/>
                      <a:pt x="373" y="115"/>
                      <a:pt x="373" y="137"/>
                    </a:cubicBezTo>
                    <a:cubicBezTo>
                      <a:pt x="373" y="280"/>
                      <a:pt x="373" y="280"/>
                      <a:pt x="373" y="280"/>
                    </a:cubicBezTo>
                    <a:cubicBezTo>
                      <a:pt x="373" y="302"/>
                      <a:pt x="361" y="323"/>
                      <a:pt x="342" y="334"/>
                    </a:cubicBezTo>
                    <a:cubicBezTo>
                      <a:pt x="218" y="406"/>
                      <a:pt x="218" y="406"/>
                      <a:pt x="218" y="406"/>
                    </a:cubicBezTo>
                    <a:cubicBezTo>
                      <a:pt x="208" y="411"/>
                      <a:pt x="198" y="414"/>
                      <a:pt x="187" y="414"/>
                    </a:cubicBezTo>
                    <a:moveTo>
                      <a:pt x="187" y="17"/>
                    </a:moveTo>
                    <a:cubicBezTo>
                      <a:pt x="178" y="17"/>
                      <a:pt x="170" y="19"/>
                      <a:pt x="163" y="24"/>
                    </a:cubicBezTo>
                    <a:cubicBezTo>
                      <a:pt x="39" y="95"/>
                      <a:pt x="39" y="95"/>
                      <a:pt x="39" y="95"/>
                    </a:cubicBezTo>
                    <a:cubicBezTo>
                      <a:pt x="24" y="104"/>
                      <a:pt x="15" y="120"/>
                      <a:pt x="15" y="137"/>
                    </a:cubicBezTo>
                    <a:cubicBezTo>
                      <a:pt x="15" y="280"/>
                      <a:pt x="15" y="280"/>
                      <a:pt x="15" y="280"/>
                    </a:cubicBezTo>
                    <a:cubicBezTo>
                      <a:pt x="15" y="297"/>
                      <a:pt x="24" y="313"/>
                      <a:pt x="39" y="322"/>
                    </a:cubicBezTo>
                    <a:cubicBezTo>
                      <a:pt x="163" y="393"/>
                      <a:pt x="163" y="393"/>
                      <a:pt x="163" y="393"/>
                    </a:cubicBezTo>
                    <a:cubicBezTo>
                      <a:pt x="177" y="402"/>
                      <a:pt x="196" y="402"/>
                      <a:pt x="211" y="393"/>
                    </a:cubicBezTo>
                    <a:cubicBezTo>
                      <a:pt x="335" y="322"/>
                      <a:pt x="335" y="322"/>
                      <a:pt x="335" y="322"/>
                    </a:cubicBezTo>
                    <a:cubicBezTo>
                      <a:pt x="350" y="313"/>
                      <a:pt x="359" y="297"/>
                      <a:pt x="359" y="280"/>
                    </a:cubicBezTo>
                    <a:cubicBezTo>
                      <a:pt x="359" y="137"/>
                      <a:pt x="359" y="137"/>
                      <a:pt x="359" y="137"/>
                    </a:cubicBezTo>
                    <a:cubicBezTo>
                      <a:pt x="359" y="120"/>
                      <a:pt x="350" y="104"/>
                      <a:pt x="335" y="95"/>
                    </a:cubicBezTo>
                    <a:cubicBezTo>
                      <a:pt x="211" y="24"/>
                      <a:pt x="211" y="24"/>
                      <a:pt x="211" y="24"/>
                    </a:cubicBezTo>
                    <a:cubicBezTo>
                      <a:pt x="203" y="19"/>
                      <a:pt x="195" y="17"/>
                      <a:pt x="187" y="17"/>
                    </a:cubicBezTo>
                  </a:path>
                </a:pathLst>
              </a:custGeom>
              <a:solidFill>
                <a:schemeClr val="accent1"/>
              </a:solidFill>
              <a:ln w="44450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algn="l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5" name="îṥḻíďè">
                <a:extLst>
                  <a:ext uri="{FF2B5EF4-FFF2-40B4-BE49-F238E27FC236}">
                    <a16:creationId xmlns:a16="http://schemas.microsoft.com/office/drawing/2014/main" xmlns="" id="{D1680CBB-8953-4835-9764-8955050D87E8}"/>
                  </a:ext>
                </a:extLst>
              </p:cNvPr>
              <p:cNvSpPr/>
              <p:nvPr/>
            </p:nvSpPr>
            <p:spPr bwMode="auto">
              <a:xfrm>
                <a:off x="586908" y="-2308656"/>
                <a:ext cx="2984230" cy="3380823"/>
              </a:xfrm>
              <a:custGeom>
                <a:avLst/>
                <a:gdLst>
                  <a:gd name="T0" fmla="*/ 137 w 297"/>
                  <a:gd name="T1" fmla="*/ 4 h 337"/>
                  <a:gd name="T2" fmla="*/ 12 w 297"/>
                  <a:gd name="T3" fmla="*/ 76 h 337"/>
                  <a:gd name="T4" fmla="*/ 0 w 297"/>
                  <a:gd name="T5" fmla="*/ 97 h 337"/>
                  <a:gd name="T6" fmla="*/ 0 w 297"/>
                  <a:gd name="T7" fmla="*/ 240 h 337"/>
                  <a:gd name="T8" fmla="*/ 12 w 297"/>
                  <a:gd name="T9" fmla="*/ 261 h 337"/>
                  <a:gd name="T10" fmla="*/ 137 w 297"/>
                  <a:gd name="T11" fmla="*/ 333 h 337"/>
                  <a:gd name="T12" fmla="*/ 161 w 297"/>
                  <a:gd name="T13" fmla="*/ 333 h 337"/>
                  <a:gd name="T14" fmla="*/ 285 w 297"/>
                  <a:gd name="T15" fmla="*/ 261 h 337"/>
                  <a:gd name="T16" fmla="*/ 297 w 297"/>
                  <a:gd name="T17" fmla="*/ 240 h 337"/>
                  <a:gd name="T18" fmla="*/ 297 w 297"/>
                  <a:gd name="T19" fmla="*/ 97 h 337"/>
                  <a:gd name="T20" fmla="*/ 285 w 297"/>
                  <a:gd name="T21" fmla="*/ 76 h 337"/>
                  <a:gd name="T22" fmla="*/ 161 w 297"/>
                  <a:gd name="T23" fmla="*/ 4 h 337"/>
                  <a:gd name="T24" fmla="*/ 137 w 297"/>
                  <a:gd name="T25" fmla="*/ 4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7" h="337">
                    <a:moveTo>
                      <a:pt x="137" y="4"/>
                    </a:moveTo>
                    <a:cubicBezTo>
                      <a:pt x="12" y="76"/>
                      <a:pt x="12" y="76"/>
                      <a:pt x="12" y="76"/>
                    </a:cubicBezTo>
                    <a:cubicBezTo>
                      <a:pt x="5" y="80"/>
                      <a:pt x="0" y="88"/>
                      <a:pt x="0" y="97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49"/>
                      <a:pt x="5" y="257"/>
                      <a:pt x="12" y="261"/>
                    </a:cubicBezTo>
                    <a:cubicBezTo>
                      <a:pt x="137" y="333"/>
                      <a:pt x="137" y="333"/>
                      <a:pt x="137" y="333"/>
                    </a:cubicBezTo>
                    <a:cubicBezTo>
                      <a:pt x="144" y="337"/>
                      <a:pt x="153" y="337"/>
                      <a:pt x="161" y="333"/>
                    </a:cubicBezTo>
                    <a:cubicBezTo>
                      <a:pt x="285" y="261"/>
                      <a:pt x="285" y="261"/>
                      <a:pt x="285" y="261"/>
                    </a:cubicBezTo>
                    <a:cubicBezTo>
                      <a:pt x="293" y="257"/>
                      <a:pt x="297" y="249"/>
                      <a:pt x="297" y="240"/>
                    </a:cubicBezTo>
                    <a:cubicBezTo>
                      <a:pt x="297" y="97"/>
                      <a:pt x="297" y="97"/>
                      <a:pt x="297" y="97"/>
                    </a:cubicBezTo>
                    <a:cubicBezTo>
                      <a:pt x="297" y="88"/>
                      <a:pt x="293" y="80"/>
                      <a:pt x="285" y="76"/>
                    </a:cubicBezTo>
                    <a:cubicBezTo>
                      <a:pt x="161" y="4"/>
                      <a:pt x="161" y="4"/>
                      <a:pt x="161" y="4"/>
                    </a:cubicBezTo>
                    <a:cubicBezTo>
                      <a:pt x="153" y="0"/>
                      <a:pt x="144" y="0"/>
                      <a:pt x="137" y="4"/>
                    </a:cubicBezTo>
                  </a:path>
                </a:pathLst>
              </a:custGeom>
              <a:solidFill>
                <a:schemeClr val="accent1"/>
              </a:solidFill>
              <a:ln w="44450">
                <a:solidFill>
                  <a:schemeClr val="bg1"/>
                </a:solidFill>
              </a:ln>
            </p:spPr>
            <p:txBody>
              <a:bodyPr vert="horz" wrap="square" lIns="91440" tIns="45720" rIns="91440" bIns="45720" numCol="1" anchor="t" anchorCtr="0" compatLnSpc="1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lvl="0" algn="l"/>
                <a:endParaRPr lang="en-US">
                  <a:cs typeface="+mn-ea"/>
                  <a:sym typeface="+mn-lt"/>
                </a:endParaRPr>
              </a:p>
            </p:txBody>
          </p:sp>
        </p:grpSp>
        <p:sp>
          <p:nvSpPr>
            <p:cNvPr id="21" name="işļíḋê">
              <a:extLst>
                <a:ext uri="{FF2B5EF4-FFF2-40B4-BE49-F238E27FC236}">
                  <a16:creationId xmlns:a16="http://schemas.microsoft.com/office/drawing/2014/main" xmlns="" id="{569C7C68-5CAF-41B7-8C01-913DFA1CC0DD}"/>
                </a:ext>
              </a:extLst>
            </p:cNvPr>
            <p:cNvSpPr/>
            <p:nvPr/>
          </p:nvSpPr>
          <p:spPr>
            <a:xfrm>
              <a:off x="7375226" y="5710278"/>
              <a:ext cx="3558423" cy="8691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tabLst>
                  <a:tab pos="227965" algn="l"/>
                </a:tabLst>
                <a:defRPr/>
              </a:pPr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Apache </a:t>
              </a:r>
            </a:p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tabLst>
                  <a:tab pos="227965" algn="l"/>
                </a:tabLst>
                <a:defRPr/>
              </a:pPr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Mesos</a:t>
              </a:r>
            </a:p>
          </p:txBody>
        </p:sp>
        <p:sp>
          <p:nvSpPr>
            <p:cNvPr id="22" name="îšliḍe">
              <a:extLst>
                <a:ext uri="{FF2B5EF4-FFF2-40B4-BE49-F238E27FC236}">
                  <a16:creationId xmlns:a16="http://schemas.microsoft.com/office/drawing/2014/main" xmlns="" id="{74F766A1-9A5D-4075-9243-15D8AC69D5F6}"/>
                </a:ext>
              </a:extLst>
            </p:cNvPr>
            <p:cNvSpPr/>
            <p:nvPr/>
          </p:nvSpPr>
          <p:spPr bwMode="auto">
            <a:xfrm>
              <a:off x="8689521" y="4267209"/>
              <a:ext cx="930705" cy="1033343"/>
            </a:xfrm>
            <a:custGeom>
              <a:avLst/>
              <a:gdLst>
                <a:gd name="T0" fmla="*/ 187 w 373"/>
                <a:gd name="T1" fmla="*/ 414 h 414"/>
                <a:gd name="T2" fmla="*/ 156 w 373"/>
                <a:gd name="T3" fmla="*/ 406 h 414"/>
                <a:gd name="T4" fmla="*/ 31 w 373"/>
                <a:gd name="T5" fmla="*/ 334 h 414"/>
                <a:gd name="T6" fmla="*/ 0 w 373"/>
                <a:gd name="T7" fmla="*/ 280 h 414"/>
                <a:gd name="T8" fmla="*/ 0 w 373"/>
                <a:gd name="T9" fmla="*/ 137 h 414"/>
                <a:gd name="T10" fmla="*/ 31 w 373"/>
                <a:gd name="T11" fmla="*/ 83 h 414"/>
                <a:gd name="T12" fmla="*/ 156 w 373"/>
                <a:gd name="T13" fmla="*/ 11 h 414"/>
                <a:gd name="T14" fmla="*/ 218 w 373"/>
                <a:gd name="T15" fmla="*/ 11 h 414"/>
                <a:gd name="T16" fmla="*/ 342 w 373"/>
                <a:gd name="T17" fmla="*/ 83 h 414"/>
                <a:gd name="T18" fmla="*/ 373 w 373"/>
                <a:gd name="T19" fmla="*/ 137 h 414"/>
                <a:gd name="T20" fmla="*/ 373 w 373"/>
                <a:gd name="T21" fmla="*/ 280 h 414"/>
                <a:gd name="T22" fmla="*/ 342 w 373"/>
                <a:gd name="T23" fmla="*/ 334 h 414"/>
                <a:gd name="T24" fmla="*/ 218 w 373"/>
                <a:gd name="T25" fmla="*/ 406 h 414"/>
                <a:gd name="T26" fmla="*/ 187 w 373"/>
                <a:gd name="T27" fmla="*/ 414 h 414"/>
                <a:gd name="T28" fmla="*/ 187 w 373"/>
                <a:gd name="T29" fmla="*/ 17 h 414"/>
                <a:gd name="T30" fmla="*/ 163 w 373"/>
                <a:gd name="T31" fmla="*/ 24 h 414"/>
                <a:gd name="T32" fmla="*/ 39 w 373"/>
                <a:gd name="T33" fmla="*/ 95 h 414"/>
                <a:gd name="T34" fmla="*/ 15 w 373"/>
                <a:gd name="T35" fmla="*/ 137 h 414"/>
                <a:gd name="T36" fmla="*/ 15 w 373"/>
                <a:gd name="T37" fmla="*/ 280 h 414"/>
                <a:gd name="T38" fmla="*/ 39 w 373"/>
                <a:gd name="T39" fmla="*/ 322 h 414"/>
                <a:gd name="T40" fmla="*/ 163 w 373"/>
                <a:gd name="T41" fmla="*/ 393 h 414"/>
                <a:gd name="T42" fmla="*/ 211 w 373"/>
                <a:gd name="T43" fmla="*/ 393 h 414"/>
                <a:gd name="T44" fmla="*/ 335 w 373"/>
                <a:gd name="T45" fmla="*/ 322 h 414"/>
                <a:gd name="T46" fmla="*/ 359 w 373"/>
                <a:gd name="T47" fmla="*/ 280 h 414"/>
                <a:gd name="T48" fmla="*/ 359 w 373"/>
                <a:gd name="T49" fmla="*/ 137 h 414"/>
                <a:gd name="T50" fmla="*/ 335 w 373"/>
                <a:gd name="T51" fmla="*/ 95 h 414"/>
                <a:gd name="T52" fmla="*/ 211 w 373"/>
                <a:gd name="T53" fmla="*/ 24 h 414"/>
                <a:gd name="T54" fmla="*/ 187 w 373"/>
                <a:gd name="T55" fmla="*/ 17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73" h="414">
                  <a:moveTo>
                    <a:pt x="187" y="414"/>
                  </a:moveTo>
                  <a:cubicBezTo>
                    <a:pt x="176" y="414"/>
                    <a:pt x="165" y="411"/>
                    <a:pt x="156" y="406"/>
                  </a:cubicBezTo>
                  <a:cubicBezTo>
                    <a:pt x="31" y="334"/>
                    <a:pt x="31" y="334"/>
                    <a:pt x="31" y="334"/>
                  </a:cubicBezTo>
                  <a:cubicBezTo>
                    <a:pt x="12" y="323"/>
                    <a:pt x="0" y="302"/>
                    <a:pt x="0" y="28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15"/>
                    <a:pt x="12" y="94"/>
                    <a:pt x="31" y="83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75" y="0"/>
                    <a:pt x="199" y="0"/>
                    <a:pt x="218" y="11"/>
                  </a:cubicBezTo>
                  <a:cubicBezTo>
                    <a:pt x="342" y="83"/>
                    <a:pt x="342" y="83"/>
                    <a:pt x="342" y="83"/>
                  </a:cubicBezTo>
                  <a:cubicBezTo>
                    <a:pt x="361" y="94"/>
                    <a:pt x="373" y="115"/>
                    <a:pt x="373" y="137"/>
                  </a:cubicBezTo>
                  <a:cubicBezTo>
                    <a:pt x="373" y="280"/>
                    <a:pt x="373" y="280"/>
                    <a:pt x="373" y="280"/>
                  </a:cubicBezTo>
                  <a:cubicBezTo>
                    <a:pt x="373" y="302"/>
                    <a:pt x="361" y="323"/>
                    <a:pt x="342" y="334"/>
                  </a:cubicBezTo>
                  <a:cubicBezTo>
                    <a:pt x="218" y="406"/>
                    <a:pt x="218" y="406"/>
                    <a:pt x="218" y="406"/>
                  </a:cubicBezTo>
                  <a:cubicBezTo>
                    <a:pt x="208" y="411"/>
                    <a:pt x="198" y="414"/>
                    <a:pt x="187" y="414"/>
                  </a:cubicBezTo>
                  <a:moveTo>
                    <a:pt x="187" y="17"/>
                  </a:moveTo>
                  <a:cubicBezTo>
                    <a:pt x="178" y="17"/>
                    <a:pt x="170" y="19"/>
                    <a:pt x="163" y="24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24" y="104"/>
                    <a:pt x="15" y="120"/>
                    <a:pt x="15" y="137"/>
                  </a:cubicBezTo>
                  <a:cubicBezTo>
                    <a:pt x="15" y="280"/>
                    <a:pt x="15" y="280"/>
                    <a:pt x="15" y="280"/>
                  </a:cubicBezTo>
                  <a:cubicBezTo>
                    <a:pt x="15" y="297"/>
                    <a:pt x="24" y="313"/>
                    <a:pt x="39" y="322"/>
                  </a:cubicBezTo>
                  <a:cubicBezTo>
                    <a:pt x="163" y="393"/>
                    <a:pt x="163" y="393"/>
                    <a:pt x="163" y="393"/>
                  </a:cubicBezTo>
                  <a:cubicBezTo>
                    <a:pt x="177" y="402"/>
                    <a:pt x="196" y="402"/>
                    <a:pt x="211" y="393"/>
                  </a:cubicBezTo>
                  <a:cubicBezTo>
                    <a:pt x="335" y="322"/>
                    <a:pt x="335" y="322"/>
                    <a:pt x="335" y="322"/>
                  </a:cubicBezTo>
                  <a:cubicBezTo>
                    <a:pt x="350" y="313"/>
                    <a:pt x="359" y="297"/>
                    <a:pt x="359" y="280"/>
                  </a:cubicBezTo>
                  <a:cubicBezTo>
                    <a:pt x="359" y="137"/>
                    <a:pt x="359" y="137"/>
                    <a:pt x="359" y="137"/>
                  </a:cubicBezTo>
                  <a:cubicBezTo>
                    <a:pt x="359" y="120"/>
                    <a:pt x="350" y="104"/>
                    <a:pt x="335" y="95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03" y="19"/>
                    <a:pt x="195" y="17"/>
                    <a:pt x="187" y="17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2000">
                <a:cs typeface="+mn-ea"/>
                <a:sym typeface="+mn-lt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xmlns="" id="{A0EC3E95-53B6-4CCB-BBDC-912BF675580E}"/>
                </a:ext>
              </a:extLst>
            </p:cNvPr>
            <p:cNvSpPr txBox="1"/>
            <p:nvPr/>
          </p:nvSpPr>
          <p:spPr>
            <a:xfrm>
              <a:off x="8880913" y="4419097"/>
              <a:ext cx="778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zh-CN" altLang="en-US" sz="3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xmlns="" id="{68F13744-7A7C-4473-84B8-33D2033AEFE8}"/>
              </a:ext>
            </a:extLst>
          </p:cNvPr>
          <p:cNvGrpSpPr/>
          <p:nvPr/>
        </p:nvGrpSpPr>
        <p:grpSpPr>
          <a:xfrm>
            <a:off x="11879162" y="4099560"/>
            <a:ext cx="3302163" cy="3663878"/>
            <a:chOff x="11498161" y="3627023"/>
            <a:chExt cx="4057699" cy="4502175"/>
          </a:xfrm>
        </p:grpSpPr>
        <p:grpSp>
          <p:nvGrpSpPr>
            <p:cNvPr id="27" name="îṡ1iḋe">
              <a:extLst>
                <a:ext uri="{FF2B5EF4-FFF2-40B4-BE49-F238E27FC236}">
                  <a16:creationId xmlns:a16="http://schemas.microsoft.com/office/drawing/2014/main" xmlns="" id="{A20A7508-C253-4496-A89D-BDC16108FF37}"/>
                </a:ext>
              </a:extLst>
            </p:cNvPr>
            <p:cNvGrpSpPr/>
            <p:nvPr/>
          </p:nvGrpSpPr>
          <p:grpSpPr>
            <a:xfrm>
              <a:off x="11498161" y="3627023"/>
              <a:ext cx="4057699" cy="4502175"/>
              <a:chOff x="205763" y="-2695501"/>
              <a:chExt cx="3744916" cy="4154513"/>
            </a:xfrm>
            <a:solidFill>
              <a:schemeClr val="accent1"/>
            </a:solidFill>
          </p:grpSpPr>
          <p:sp>
            <p:nvSpPr>
              <p:cNvPr id="31" name="íşḻïďe">
                <a:extLst>
                  <a:ext uri="{FF2B5EF4-FFF2-40B4-BE49-F238E27FC236}">
                    <a16:creationId xmlns:a16="http://schemas.microsoft.com/office/drawing/2014/main" xmlns="" id="{75D3478D-31F5-44F3-A87C-3ECEA9A97AF8}"/>
                  </a:ext>
                </a:extLst>
              </p:cNvPr>
              <p:cNvSpPr/>
              <p:nvPr/>
            </p:nvSpPr>
            <p:spPr bwMode="auto">
              <a:xfrm>
                <a:off x="205763" y="-2695501"/>
                <a:ext cx="3744916" cy="4154513"/>
              </a:xfrm>
              <a:custGeom>
                <a:avLst/>
                <a:gdLst>
                  <a:gd name="T0" fmla="*/ 187 w 373"/>
                  <a:gd name="T1" fmla="*/ 414 h 414"/>
                  <a:gd name="T2" fmla="*/ 156 w 373"/>
                  <a:gd name="T3" fmla="*/ 406 h 414"/>
                  <a:gd name="T4" fmla="*/ 31 w 373"/>
                  <a:gd name="T5" fmla="*/ 334 h 414"/>
                  <a:gd name="T6" fmla="*/ 0 w 373"/>
                  <a:gd name="T7" fmla="*/ 280 h 414"/>
                  <a:gd name="T8" fmla="*/ 0 w 373"/>
                  <a:gd name="T9" fmla="*/ 137 h 414"/>
                  <a:gd name="T10" fmla="*/ 31 w 373"/>
                  <a:gd name="T11" fmla="*/ 83 h 414"/>
                  <a:gd name="T12" fmla="*/ 156 w 373"/>
                  <a:gd name="T13" fmla="*/ 11 h 414"/>
                  <a:gd name="T14" fmla="*/ 218 w 373"/>
                  <a:gd name="T15" fmla="*/ 11 h 414"/>
                  <a:gd name="T16" fmla="*/ 342 w 373"/>
                  <a:gd name="T17" fmla="*/ 83 h 414"/>
                  <a:gd name="T18" fmla="*/ 373 w 373"/>
                  <a:gd name="T19" fmla="*/ 137 h 414"/>
                  <a:gd name="T20" fmla="*/ 373 w 373"/>
                  <a:gd name="T21" fmla="*/ 280 h 414"/>
                  <a:gd name="T22" fmla="*/ 342 w 373"/>
                  <a:gd name="T23" fmla="*/ 334 h 414"/>
                  <a:gd name="T24" fmla="*/ 218 w 373"/>
                  <a:gd name="T25" fmla="*/ 406 h 414"/>
                  <a:gd name="T26" fmla="*/ 187 w 373"/>
                  <a:gd name="T27" fmla="*/ 414 h 414"/>
                  <a:gd name="T28" fmla="*/ 187 w 373"/>
                  <a:gd name="T29" fmla="*/ 17 h 414"/>
                  <a:gd name="T30" fmla="*/ 163 w 373"/>
                  <a:gd name="T31" fmla="*/ 24 h 414"/>
                  <a:gd name="T32" fmla="*/ 39 w 373"/>
                  <a:gd name="T33" fmla="*/ 95 h 414"/>
                  <a:gd name="T34" fmla="*/ 15 w 373"/>
                  <a:gd name="T35" fmla="*/ 137 h 414"/>
                  <a:gd name="T36" fmla="*/ 15 w 373"/>
                  <a:gd name="T37" fmla="*/ 280 h 414"/>
                  <a:gd name="T38" fmla="*/ 39 w 373"/>
                  <a:gd name="T39" fmla="*/ 322 h 414"/>
                  <a:gd name="T40" fmla="*/ 163 w 373"/>
                  <a:gd name="T41" fmla="*/ 393 h 414"/>
                  <a:gd name="T42" fmla="*/ 211 w 373"/>
                  <a:gd name="T43" fmla="*/ 393 h 414"/>
                  <a:gd name="T44" fmla="*/ 335 w 373"/>
                  <a:gd name="T45" fmla="*/ 322 h 414"/>
                  <a:gd name="T46" fmla="*/ 359 w 373"/>
                  <a:gd name="T47" fmla="*/ 280 h 414"/>
                  <a:gd name="T48" fmla="*/ 359 w 373"/>
                  <a:gd name="T49" fmla="*/ 137 h 414"/>
                  <a:gd name="T50" fmla="*/ 335 w 373"/>
                  <a:gd name="T51" fmla="*/ 95 h 414"/>
                  <a:gd name="T52" fmla="*/ 211 w 373"/>
                  <a:gd name="T53" fmla="*/ 24 h 414"/>
                  <a:gd name="T54" fmla="*/ 187 w 373"/>
                  <a:gd name="T55" fmla="*/ 17 h 4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3" h="414">
                    <a:moveTo>
                      <a:pt x="187" y="414"/>
                    </a:moveTo>
                    <a:cubicBezTo>
                      <a:pt x="176" y="414"/>
                      <a:pt x="165" y="411"/>
                      <a:pt x="156" y="406"/>
                    </a:cubicBezTo>
                    <a:cubicBezTo>
                      <a:pt x="31" y="334"/>
                      <a:pt x="31" y="334"/>
                      <a:pt x="31" y="334"/>
                    </a:cubicBezTo>
                    <a:cubicBezTo>
                      <a:pt x="12" y="323"/>
                      <a:pt x="0" y="302"/>
                      <a:pt x="0" y="280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0" y="115"/>
                      <a:pt x="12" y="94"/>
                      <a:pt x="31" y="83"/>
                    </a:cubicBezTo>
                    <a:cubicBezTo>
                      <a:pt x="156" y="11"/>
                      <a:pt x="156" y="11"/>
                      <a:pt x="156" y="11"/>
                    </a:cubicBezTo>
                    <a:cubicBezTo>
                      <a:pt x="175" y="0"/>
                      <a:pt x="199" y="0"/>
                      <a:pt x="218" y="11"/>
                    </a:cubicBezTo>
                    <a:cubicBezTo>
                      <a:pt x="342" y="83"/>
                      <a:pt x="342" y="83"/>
                      <a:pt x="342" y="83"/>
                    </a:cubicBezTo>
                    <a:cubicBezTo>
                      <a:pt x="361" y="94"/>
                      <a:pt x="373" y="115"/>
                      <a:pt x="373" y="137"/>
                    </a:cubicBezTo>
                    <a:cubicBezTo>
                      <a:pt x="373" y="280"/>
                      <a:pt x="373" y="280"/>
                      <a:pt x="373" y="280"/>
                    </a:cubicBezTo>
                    <a:cubicBezTo>
                      <a:pt x="373" y="302"/>
                      <a:pt x="361" y="323"/>
                      <a:pt x="342" y="334"/>
                    </a:cubicBezTo>
                    <a:cubicBezTo>
                      <a:pt x="218" y="406"/>
                      <a:pt x="218" y="406"/>
                      <a:pt x="218" y="406"/>
                    </a:cubicBezTo>
                    <a:cubicBezTo>
                      <a:pt x="208" y="411"/>
                      <a:pt x="198" y="414"/>
                      <a:pt x="187" y="414"/>
                    </a:cubicBezTo>
                    <a:moveTo>
                      <a:pt x="187" y="17"/>
                    </a:moveTo>
                    <a:cubicBezTo>
                      <a:pt x="178" y="17"/>
                      <a:pt x="170" y="19"/>
                      <a:pt x="163" y="24"/>
                    </a:cubicBezTo>
                    <a:cubicBezTo>
                      <a:pt x="39" y="95"/>
                      <a:pt x="39" y="95"/>
                      <a:pt x="39" y="95"/>
                    </a:cubicBezTo>
                    <a:cubicBezTo>
                      <a:pt x="24" y="104"/>
                      <a:pt x="15" y="120"/>
                      <a:pt x="15" y="137"/>
                    </a:cubicBezTo>
                    <a:cubicBezTo>
                      <a:pt x="15" y="280"/>
                      <a:pt x="15" y="280"/>
                      <a:pt x="15" y="280"/>
                    </a:cubicBezTo>
                    <a:cubicBezTo>
                      <a:pt x="15" y="297"/>
                      <a:pt x="24" y="313"/>
                      <a:pt x="39" y="322"/>
                    </a:cubicBezTo>
                    <a:cubicBezTo>
                      <a:pt x="163" y="393"/>
                      <a:pt x="163" y="393"/>
                      <a:pt x="163" y="393"/>
                    </a:cubicBezTo>
                    <a:cubicBezTo>
                      <a:pt x="177" y="402"/>
                      <a:pt x="196" y="402"/>
                      <a:pt x="211" y="393"/>
                    </a:cubicBezTo>
                    <a:cubicBezTo>
                      <a:pt x="335" y="322"/>
                      <a:pt x="335" y="322"/>
                      <a:pt x="335" y="322"/>
                    </a:cubicBezTo>
                    <a:cubicBezTo>
                      <a:pt x="350" y="313"/>
                      <a:pt x="359" y="297"/>
                      <a:pt x="359" y="280"/>
                    </a:cubicBezTo>
                    <a:cubicBezTo>
                      <a:pt x="359" y="137"/>
                      <a:pt x="359" y="137"/>
                      <a:pt x="359" y="137"/>
                    </a:cubicBezTo>
                    <a:cubicBezTo>
                      <a:pt x="359" y="120"/>
                      <a:pt x="350" y="104"/>
                      <a:pt x="335" y="95"/>
                    </a:cubicBezTo>
                    <a:cubicBezTo>
                      <a:pt x="211" y="24"/>
                      <a:pt x="211" y="24"/>
                      <a:pt x="211" y="24"/>
                    </a:cubicBezTo>
                    <a:cubicBezTo>
                      <a:pt x="203" y="19"/>
                      <a:pt x="195" y="17"/>
                      <a:pt x="187" y="17"/>
                    </a:cubicBezTo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444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lvl="0" algn="ctr"/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  <p:sp>
            <p:nvSpPr>
              <p:cNvPr id="32" name="ïṣļíḍe">
                <a:extLst>
                  <a:ext uri="{FF2B5EF4-FFF2-40B4-BE49-F238E27FC236}">
                    <a16:creationId xmlns:a16="http://schemas.microsoft.com/office/drawing/2014/main" xmlns="" id="{7A7D9A82-F77D-4D2D-9912-40BEF684B6BA}"/>
                  </a:ext>
                </a:extLst>
              </p:cNvPr>
              <p:cNvSpPr/>
              <p:nvPr/>
            </p:nvSpPr>
            <p:spPr bwMode="auto">
              <a:xfrm>
                <a:off x="587712" y="-2308656"/>
                <a:ext cx="2984230" cy="3380823"/>
              </a:xfrm>
              <a:custGeom>
                <a:avLst/>
                <a:gdLst>
                  <a:gd name="T0" fmla="*/ 137 w 297"/>
                  <a:gd name="T1" fmla="*/ 4 h 337"/>
                  <a:gd name="T2" fmla="*/ 12 w 297"/>
                  <a:gd name="T3" fmla="*/ 76 h 337"/>
                  <a:gd name="T4" fmla="*/ 0 w 297"/>
                  <a:gd name="T5" fmla="*/ 97 h 337"/>
                  <a:gd name="T6" fmla="*/ 0 w 297"/>
                  <a:gd name="T7" fmla="*/ 240 h 337"/>
                  <a:gd name="T8" fmla="*/ 12 w 297"/>
                  <a:gd name="T9" fmla="*/ 261 h 337"/>
                  <a:gd name="T10" fmla="*/ 137 w 297"/>
                  <a:gd name="T11" fmla="*/ 333 h 337"/>
                  <a:gd name="T12" fmla="*/ 161 w 297"/>
                  <a:gd name="T13" fmla="*/ 333 h 337"/>
                  <a:gd name="T14" fmla="*/ 285 w 297"/>
                  <a:gd name="T15" fmla="*/ 261 h 337"/>
                  <a:gd name="T16" fmla="*/ 297 w 297"/>
                  <a:gd name="T17" fmla="*/ 240 h 337"/>
                  <a:gd name="T18" fmla="*/ 297 w 297"/>
                  <a:gd name="T19" fmla="*/ 97 h 337"/>
                  <a:gd name="T20" fmla="*/ 285 w 297"/>
                  <a:gd name="T21" fmla="*/ 76 h 337"/>
                  <a:gd name="T22" fmla="*/ 161 w 297"/>
                  <a:gd name="T23" fmla="*/ 4 h 337"/>
                  <a:gd name="T24" fmla="*/ 137 w 297"/>
                  <a:gd name="T25" fmla="*/ 4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7" h="337">
                    <a:moveTo>
                      <a:pt x="137" y="4"/>
                    </a:moveTo>
                    <a:cubicBezTo>
                      <a:pt x="12" y="76"/>
                      <a:pt x="12" y="76"/>
                      <a:pt x="12" y="76"/>
                    </a:cubicBezTo>
                    <a:cubicBezTo>
                      <a:pt x="5" y="80"/>
                      <a:pt x="0" y="88"/>
                      <a:pt x="0" y="97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0" y="249"/>
                      <a:pt x="5" y="257"/>
                      <a:pt x="12" y="261"/>
                    </a:cubicBezTo>
                    <a:cubicBezTo>
                      <a:pt x="137" y="333"/>
                      <a:pt x="137" y="333"/>
                      <a:pt x="137" y="333"/>
                    </a:cubicBezTo>
                    <a:cubicBezTo>
                      <a:pt x="144" y="337"/>
                      <a:pt x="153" y="337"/>
                      <a:pt x="161" y="333"/>
                    </a:cubicBezTo>
                    <a:cubicBezTo>
                      <a:pt x="285" y="261"/>
                      <a:pt x="285" y="261"/>
                      <a:pt x="285" y="261"/>
                    </a:cubicBezTo>
                    <a:cubicBezTo>
                      <a:pt x="293" y="257"/>
                      <a:pt x="297" y="249"/>
                      <a:pt x="297" y="240"/>
                    </a:cubicBezTo>
                    <a:cubicBezTo>
                      <a:pt x="297" y="97"/>
                      <a:pt x="297" y="97"/>
                      <a:pt x="297" y="97"/>
                    </a:cubicBezTo>
                    <a:cubicBezTo>
                      <a:pt x="297" y="88"/>
                      <a:pt x="293" y="80"/>
                      <a:pt x="285" y="76"/>
                    </a:cubicBezTo>
                    <a:cubicBezTo>
                      <a:pt x="161" y="4"/>
                      <a:pt x="161" y="4"/>
                      <a:pt x="161" y="4"/>
                    </a:cubicBezTo>
                    <a:cubicBezTo>
                      <a:pt x="153" y="0"/>
                      <a:pt x="144" y="0"/>
                      <a:pt x="137" y="4"/>
                    </a:cubicBezTo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44450" cap="flat" cmpd="sng" algn="ctr">
                <a:solidFill>
                  <a:schemeClr val="bg1"/>
                </a:solidFill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lvl="0" algn="ctr"/>
                <a:endParaRPr lang="en-US" altLang="zh-CN" sz="2400" b="1" dirty="0">
                  <a:cs typeface="+mn-ea"/>
                  <a:sym typeface="+mn-lt"/>
                </a:endParaRPr>
              </a:p>
            </p:txBody>
          </p:sp>
        </p:grpSp>
        <p:sp>
          <p:nvSpPr>
            <p:cNvPr id="28" name="íSľiḋe">
              <a:extLst>
                <a:ext uri="{FF2B5EF4-FFF2-40B4-BE49-F238E27FC236}">
                  <a16:creationId xmlns:a16="http://schemas.microsoft.com/office/drawing/2014/main" xmlns="" id="{1216D084-783F-4BE1-AF27-F7A263F13228}"/>
                </a:ext>
              </a:extLst>
            </p:cNvPr>
            <p:cNvSpPr/>
            <p:nvPr/>
          </p:nvSpPr>
          <p:spPr>
            <a:xfrm>
              <a:off x="11747798" y="5710277"/>
              <a:ext cx="3558423" cy="8691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tabLst>
                  <a:tab pos="227965" algn="l"/>
                </a:tabLst>
                <a:defRPr/>
              </a:pPr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YARN</a:t>
              </a:r>
            </a:p>
          </p:txBody>
        </p:sp>
        <p:sp>
          <p:nvSpPr>
            <p:cNvPr id="29" name="íṩ1ïḑè">
              <a:extLst>
                <a:ext uri="{FF2B5EF4-FFF2-40B4-BE49-F238E27FC236}">
                  <a16:creationId xmlns:a16="http://schemas.microsoft.com/office/drawing/2014/main" xmlns="" id="{4E31E35C-275D-4C46-ABC4-CEBDAD49F495}"/>
                </a:ext>
              </a:extLst>
            </p:cNvPr>
            <p:cNvSpPr/>
            <p:nvPr/>
          </p:nvSpPr>
          <p:spPr bwMode="auto">
            <a:xfrm>
              <a:off x="13062963" y="4267207"/>
              <a:ext cx="930705" cy="1033343"/>
            </a:xfrm>
            <a:custGeom>
              <a:avLst/>
              <a:gdLst>
                <a:gd name="T0" fmla="*/ 187 w 373"/>
                <a:gd name="T1" fmla="*/ 414 h 414"/>
                <a:gd name="T2" fmla="*/ 156 w 373"/>
                <a:gd name="T3" fmla="*/ 406 h 414"/>
                <a:gd name="T4" fmla="*/ 31 w 373"/>
                <a:gd name="T5" fmla="*/ 334 h 414"/>
                <a:gd name="T6" fmla="*/ 0 w 373"/>
                <a:gd name="T7" fmla="*/ 280 h 414"/>
                <a:gd name="T8" fmla="*/ 0 w 373"/>
                <a:gd name="T9" fmla="*/ 137 h 414"/>
                <a:gd name="T10" fmla="*/ 31 w 373"/>
                <a:gd name="T11" fmla="*/ 83 h 414"/>
                <a:gd name="T12" fmla="*/ 156 w 373"/>
                <a:gd name="T13" fmla="*/ 11 h 414"/>
                <a:gd name="T14" fmla="*/ 218 w 373"/>
                <a:gd name="T15" fmla="*/ 11 h 414"/>
                <a:gd name="T16" fmla="*/ 342 w 373"/>
                <a:gd name="T17" fmla="*/ 83 h 414"/>
                <a:gd name="T18" fmla="*/ 373 w 373"/>
                <a:gd name="T19" fmla="*/ 137 h 414"/>
                <a:gd name="T20" fmla="*/ 373 w 373"/>
                <a:gd name="T21" fmla="*/ 280 h 414"/>
                <a:gd name="T22" fmla="*/ 342 w 373"/>
                <a:gd name="T23" fmla="*/ 334 h 414"/>
                <a:gd name="T24" fmla="*/ 218 w 373"/>
                <a:gd name="T25" fmla="*/ 406 h 414"/>
                <a:gd name="T26" fmla="*/ 187 w 373"/>
                <a:gd name="T27" fmla="*/ 414 h 414"/>
                <a:gd name="T28" fmla="*/ 187 w 373"/>
                <a:gd name="T29" fmla="*/ 17 h 414"/>
                <a:gd name="T30" fmla="*/ 163 w 373"/>
                <a:gd name="T31" fmla="*/ 24 h 414"/>
                <a:gd name="T32" fmla="*/ 39 w 373"/>
                <a:gd name="T33" fmla="*/ 95 h 414"/>
                <a:gd name="T34" fmla="*/ 15 w 373"/>
                <a:gd name="T35" fmla="*/ 137 h 414"/>
                <a:gd name="T36" fmla="*/ 15 w 373"/>
                <a:gd name="T37" fmla="*/ 280 h 414"/>
                <a:gd name="T38" fmla="*/ 39 w 373"/>
                <a:gd name="T39" fmla="*/ 322 h 414"/>
                <a:gd name="T40" fmla="*/ 163 w 373"/>
                <a:gd name="T41" fmla="*/ 393 h 414"/>
                <a:gd name="T42" fmla="*/ 211 w 373"/>
                <a:gd name="T43" fmla="*/ 393 h 414"/>
                <a:gd name="T44" fmla="*/ 335 w 373"/>
                <a:gd name="T45" fmla="*/ 322 h 414"/>
                <a:gd name="T46" fmla="*/ 359 w 373"/>
                <a:gd name="T47" fmla="*/ 280 h 414"/>
                <a:gd name="T48" fmla="*/ 359 w 373"/>
                <a:gd name="T49" fmla="*/ 137 h 414"/>
                <a:gd name="T50" fmla="*/ 335 w 373"/>
                <a:gd name="T51" fmla="*/ 95 h 414"/>
                <a:gd name="T52" fmla="*/ 211 w 373"/>
                <a:gd name="T53" fmla="*/ 24 h 414"/>
                <a:gd name="T54" fmla="*/ 187 w 373"/>
                <a:gd name="T55" fmla="*/ 17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73" h="414">
                  <a:moveTo>
                    <a:pt x="187" y="414"/>
                  </a:moveTo>
                  <a:cubicBezTo>
                    <a:pt x="176" y="414"/>
                    <a:pt x="165" y="411"/>
                    <a:pt x="156" y="406"/>
                  </a:cubicBezTo>
                  <a:cubicBezTo>
                    <a:pt x="31" y="334"/>
                    <a:pt x="31" y="334"/>
                    <a:pt x="31" y="334"/>
                  </a:cubicBezTo>
                  <a:cubicBezTo>
                    <a:pt x="12" y="323"/>
                    <a:pt x="0" y="302"/>
                    <a:pt x="0" y="28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15"/>
                    <a:pt x="12" y="94"/>
                    <a:pt x="31" y="83"/>
                  </a:cubicBezTo>
                  <a:cubicBezTo>
                    <a:pt x="156" y="11"/>
                    <a:pt x="156" y="11"/>
                    <a:pt x="156" y="11"/>
                  </a:cubicBezTo>
                  <a:cubicBezTo>
                    <a:pt x="175" y="0"/>
                    <a:pt x="199" y="0"/>
                    <a:pt x="218" y="11"/>
                  </a:cubicBezTo>
                  <a:cubicBezTo>
                    <a:pt x="342" y="83"/>
                    <a:pt x="342" y="83"/>
                    <a:pt x="342" y="83"/>
                  </a:cubicBezTo>
                  <a:cubicBezTo>
                    <a:pt x="361" y="94"/>
                    <a:pt x="373" y="115"/>
                    <a:pt x="373" y="137"/>
                  </a:cubicBezTo>
                  <a:cubicBezTo>
                    <a:pt x="373" y="280"/>
                    <a:pt x="373" y="280"/>
                    <a:pt x="373" y="280"/>
                  </a:cubicBezTo>
                  <a:cubicBezTo>
                    <a:pt x="373" y="302"/>
                    <a:pt x="361" y="323"/>
                    <a:pt x="342" y="334"/>
                  </a:cubicBezTo>
                  <a:cubicBezTo>
                    <a:pt x="218" y="406"/>
                    <a:pt x="218" y="406"/>
                    <a:pt x="218" y="406"/>
                  </a:cubicBezTo>
                  <a:cubicBezTo>
                    <a:pt x="208" y="411"/>
                    <a:pt x="198" y="414"/>
                    <a:pt x="187" y="414"/>
                  </a:cubicBezTo>
                  <a:moveTo>
                    <a:pt x="187" y="17"/>
                  </a:moveTo>
                  <a:cubicBezTo>
                    <a:pt x="178" y="17"/>
                    <a:pt x="170" y="19"/>
                    <a:pt x="163" y="24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24" y="104"/>
                    <a:pt x="15" y="120"/>
                    <a:pt x="15" y="137"/>
                  </a:cubicBezTo>
                  <a:cubicBezTo>
                    <a:pt x="15" y="280"/>
                    <a:pt x="15" y="280"/>
                    <a:pt x="15" y="280"/>
                  </a:cubicBezTo>
                  <a:cubicBezTo>
                    <a:pt x="15" y="297"/>
                    <a:pt x="24" y="313"/>
                    <a:pt x="39" y="322"/>
                  </a:cubicBezTo>
                  <a:cubicBezTo>
                    <a:pt x="163" y="393"/>
                    <a:pt x="163" y="393"/>
                    <a:pt x="163" y="393"/>
                  </a:cubicBezTo>
                  <a:cubicBezTo>
                    <a:pt x="177" y="402"/>
                    <a:pt x="196" y="402"/>
                    <a:pt x="211" y="393"/>
                  </a:cubicBezTo>
                  <a:cubicBezTo>
                    <a:pt x="335" y="322"/>
                    <a:pt x="335" y="322"/>
                    <a:pt x="335" y="322"/>
                  </a:cubicBezTo>
                  <a:cubicBezTo>
                    <a:pt x="350" y="313"/>
                    <a:pt x="359" y="297"/>
                    <a:pt x="359" y="280"/>
                  </a:cubicBezTo>
                  <a:cubicBezTo>
                    <a:pt x="359" y="137"/>
                    <a:pt x="359" y="137"/>
                    <a:pt x="359" y="137"/>
                  </a:cubicBezTo>
                  <a:cubicBezTo>
                    <a:pt x="359" y="120"/>
                    <a:pt x="350" y="104"/>
                    <a:pt x="335" y="95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03" y="19"/>
                    <a:pt x="195" y="17"/>
                    <a:pt x="187" y="17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 sz="20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xmlns="" id="{05AAAEC2-1E47-403D-B29B-92FAD38A6219}"/>
                </a:ext>
              </a:extLst>
            </p:cNvPr>
            <p:cNvSpPr txBox="1"/>
            <p:nvPr/>
          </p:nvSpPr>
          <p:spPr>
            <a:xfrm>
              <a:off x="13259009" y="4418399"/>
              <a:ext cx="7789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lang="zh-CN" altLang="en-US" sz="3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F3F29A1B-00BA-4939-9389-F48CAED1B36E}"/>
              </a:ext>
            </a:extLst>
          </p:cNvPr>
          <p:cNvSpPr txBox="1"/>
          <p:nvPr/>
        </p:nvSpPr>
        <p:spPr>
          <a:xfrm>
            <a:off x="6647689" y="2656985"/>
            <a:ext cx="4992621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三种集群资源管理模式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4518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Spark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4303707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F17F79A8-7A32-45A3-A28D-D569ED7A57A4}"/>
              </a:ext>
            </a:extLst>
          </p:cNvPr>
          <p:cNvSpPr txBox="1"/>
          <p:nvPr/>
        </p:nvSpPr>
        <p:spPr>
          <a:xfrm>
            <a:off x="3012706" y="2021023"/>
            <a:ext cx="10688054" cy="4426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Spark Standalone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：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作为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Spark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的自带的资源调度框架，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Standalone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是一个简单的集群管理器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它支持完全分布式，存在的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Master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单点故障可由</a:t>
            </a:r>
            <a:r>
              <a:rPr lang="en-US" altLang="zh-CN" sz="3600" dirty="0" err="1">
                <a:solidFill>
                  <a:prstClr val="white"/>
                </a:solidFill>
                <a:cs typeface="+mn-ea"/>
                <a:sym typeface="+mn-lt"/>
              </a:rPr>
              <a:t>ZooKeeper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来实现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HA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CA9A26CA-E0CC-4916-BF4D-6B8FD27261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7930" y="3298984"/>
            <a:ext cx="3079750" cy="307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65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Spark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4303707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F3F29A1B-00BA-4939-9389-F48CAED1B36E}"/>
              </a:ext>
            </a:extLst>
          </p:cNvPr>
          <p:cNvSpPr txBox="1"/>
          <p:nvPr/>
        </p:nvSpPr>
        <p:spPr>
          <a:xfrm>
            <a:off x="3012706" y="2021023"/>
            <a:ext cx="10508984" cy="5257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Apache Mesos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：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Apache Mesos 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，分布式系统内核，运行在</a:t>
            </a:r>
            <a:r>
              <a:rPr lang="en-US" altLang="zh-CN" sz="3600" dirty="0" err="1">
                <a:solidFill>
                  <a:prstClr val="white"/>
                </a:solidFill>
                <a:cs typeface="+mn-ea"/>
                <a:sym typeface="+mn-lt"/>
              </a:rPr>
              <a:t>mesos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资源管理器框架之上，由</a:t>
            </a:r>
            <a:r>
              <a:rPr lang="en-US" altLang="zh-CN" sz="3600" dirty="0" err="1">
                <a:solidFill>
                  <a:prstClr val="white"/>
                </a:solidFill>
                <a:cs typeface="+mn-ea"/>
                <a:sym typeface="+mn-lt"/>
              </a:rPr>
              <a:t>mesos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负责资源管理，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Spark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负责任务调度和计算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具有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HA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的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masters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slaves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，可以管理每个应用程序的资源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630CEC7B-4908-43A6-BE25-99BDA626BA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7930" y="3298984"/>
            <a:ext cx="3079750" cy="307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822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Spark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4303707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F3F29A1B-00BA-4939-9389-F48CAED1B36E}"/>
              </a:ext>
            </a:extLst>
          </p:cNvPr>
          <p:cNvSpPr txBox="1"/>
          <p:nvPr/>
        </p:nvSpPr>
        <p:spPr>
          <a:xfrm>
            <a:off x="3012706" y="2021023"/>
            <a:ext cx="10166084" cy="4426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：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运行在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资源管理器框架之上，由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负责资源管理，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Spark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负责任务调度和计算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，作业调度和集群资源管理的分布式计算框架，具有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HA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为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masters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slaves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00081083-B354-4A7B-9648-DB798FF4E2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7930" y="3298984"/>
            <a:ext cx="3079750" cy="307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242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Spark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4303707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F3F29A1B-00BA-4939-9389-F48CAED1B36E}"/>
              </a:ext>
            </a:extLst>
          </p:cNvPr>
          <p:cNvSpPr txBox="1"/>
          <p:nvPr/>
        </p:nvSpPr>
        <p:spPr>
          <a:xfrm>
            <a:off x="3550057" y="2524648"/>
            <a:ext cx="9548877" cy="3249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一般来讲，如果你的集群同时运行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Hadoop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Spark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，使用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作为资源调度是比较合适的选择</a:t>
            </a:r>
          </a:p>
        </p:txBody>
      </p:sp>
      <p:sp>
        <p:nvSpPr>
          <p:cNvPr id="34" name="ïṩľídè">
            <a:extLst>
              <a:ext uri="{FF2B5EF4-FFF2-40B4-BE49-F238E27FC236}">
                <a16:creationId xmlns:a16="http://schemas.microsoft.com/office/drawing/2014/main" xmlns="" id="{7F9111D8-2086-42A1-B83E-4E99003F7756}"/>
              </a:ext>
            </a:extLst>
          </p:cNvPr>
          <p:cNvSpPr/>
          <p:nvPr/>
        </p:nvSpPr>
        <p:spPr>
          <a:xfrm>
            <a:off x="2804079" y="2919935"/>
            <a:ext cx="576087" cy="601837"/>
          </a:xfrm>
          <a:custGeom>
            <a:avLst/>
            <a:gdLst>
              <a:gd name="T0" fmla="*/ 213 w 427"/>
              <a:gd name="T1" fmla="*/ 0 h 427"/>
              <a:gd name="T2" fmla="*/ 0 w 427"/>
              <a:gd name="T3" fmla="*/ 213 h 427"/>
              <a:gd name="T4" fmla="*/ 213 w 427"/>
              <a:gd name="T5" fmla="*/ 427 h 427"/>
              <a:gd name="T6" fmla="*/ 427 w 427"/>
              <a:gd name="T7" fmla="*/ 213 h 427"/>
              <a:gd name="T8" fmla="*/ 213 w 427"/>
              <a:gd name="T9" fmla="*/ 0 h 427"/>
              <a:gd name="T10" fmla="*/ 180 w 427"/>
              <a:gd name="T11" fmla="*/ 312 h 427"/>
              <a:gd name="T12" fmla="*/ 82 w 427"/>
              <a:gd name="T13" fmla="*/ 214 h 427"/>
              <a:gd name="T14" fmla="*/ 120 w 427"/>
              <a:gd name="T15" fmla="*/ 176 h 427"/>
              <a:gd name="T16" fmla="*/ 180 w 427"/>
              <a:gd name="T17" fmla="*/ 236 h 427"/>
              <a:gd name="T18" fmla="*/ 308 w 427"/>
              <a:gd name="T19" fmla="*/ 108 h 427"/>
              <a:gd name="T20" fmla="*/ 346 w 427"/>
              <a:gd name="T21" fmla="*/ 146 h 427"/>
              <a:gd name="T22" fmla="*/ 180 w 427"/>
              <a:gd name="T23" fmla="*/ 312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7" h="427">
                <a:moveTo>
                  <a:pt x="213" y="0"/>
                </a:moveTo>
                <a:cubicBezTo>
                  <a:pt x="96" y="0"/>
                  <a:pt x="0" y="96"/>
                  <a:pt x="0" y="213"/>
                </a:cubicBezTo>
                <a:cubicBezTo>
                  <a:pt x="0" y="331"/>
                  <a:pt x="96" y="427"/>
                  <a:pt x="213" y="427"/>
                </a:cubicBezTo>
                <a:cubicBezTo>
                  <a:pt x="331" y="427"/>
                  <a:pt x="427" y="331"/>
                  <a:pt x="427" y="213"/>
                </a:cubicBezTo>
                <a:cubicBezTo>
                  <a:pt x="427" y="96"/>
                  <a:pt x="331" y="0"/>
                  <a:pt x="213" y="0"/>
                </a:cubicBezTo>
                <a:close/>
                <a:moveTo>
                  <a:pt x="180" y="312"/>
                </a:moveTo>
                <a:lnTo>
                  <a:pt x="82" y="214"/>
                </a:lnTo>
                <a:lnTo>
                  <a:pt x="120" y="176"/>
                </a:lnTo>
                <a:lnTo>
                  <a:pt x="180" y="236"/>
                </a:lnTo>
                <a:lnTo>
                  <a:pt x="308" y="108"/>
                </a:lnTo>
                <a:lnTo>
                  <a:pt x="346" y="146"/>
                </a:lnTo>
                <a:lnTo>
                  <a:pt x="180" y="312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1600" dirty="0"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D80195C0-CB9C-4F89-9E9B-55BB9C0EFDEB}"/>
              </a:ext>
            </a:extLst>
          </p:cNvPr>
          <p:cNvGrpSpPr/>
          <p:nvPr/>
        </p:nvGrpSpPr>
        <p:grpSpPr>
          <a:xfrm>
            <a:off x="13200934" y="2441816"/>
            <a:ext cx="3674826" cy="2627970"/>
            <a:chOff x="13503167" y="3233477"/>
            <a:chExt cx="4133771" cy="2956174"/>
          </a:xfrm>
        </p:grpSpPr>
        <p:sp>
          <p:nvSpPr>
            <p:cNvPr id="24" name="iślïḓè">
              <a:extLst>
                <a:ext uri="{FF2B5EF4-FFF2-40B4-BE49-F238E27FC236}">
                  <a16:creationId xmlns:a16="http://schemas.microsoft.com/office/drawing/2014/main" xmlns="" id="{4AE7DCB2-B853-4577-8A16-A94C2E56746B}"/>
                </a:ext>
              </a:extLst>
            </p:cNvPr>
            <p:cNvSpPr/>
            <p:nvPr/>
          </p:nvSpPr>
          <p:spPr bwMode="auto">
            <a:xfrm>
              <a:off x="13861860" y="3898074"/>
              <a:ext cx="3258019" cy="2137271"/>
            </a:xfrm>
            <a:custGeom>
              <a:avLst/>
              <a:gdLst>
                <a:gd name="T0" fmla="*/ 742 w 800"/>
                <a:gd name="T1" fmla="*/ 525 h 525"/>
                <a:gd name="T2" fmla="*/ 58 w 800"/>
                <a:gd name="T3" fmla="*/ 525 h 525"/>
                <a:gd name="T4" fmla="*/ 0 w 800"/>
                <a:gd name="T5" fmla="*/ 466 h 525"/>
                <a:gd name="T6" fmla="*/ 0 w 800"/>
                <a:gd name="T7" fmla="*/ 58 h 525"/>
                <a:gd name="T8" fmla="*/ 58 w 800"/>
                <a:gd name="T9" fmla="*/ 0 h 525"/>
                <a:gd name="T10" fmla="*/ 742 w 800"/>
                <a:gd name="T11" fmla="*/ 0 h 525"/>
                <a:gd name="T12" fmla="*/ 800 w 800"/>
                <a:gd name="T13" fmla="*/ 58 h 525"/>
                <a:gd name="T14" fmla="*/ 800 w 800"/>
                <a:gd name="T15" fmla="*/ 466 h 525"/>
                <a:gd name="T16" fmla="*/ 742 w 800"/>
                <a:gd name="T17" fmla="*/ 525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0" h="525">
                  <a:moveTo>
                    <a:pt x="742" y="525"/>
                  </a:moveTo>
                  <a:cubicBezTo>
                    <a:pt x="58" y="525"/>
                    <a:pt x="58" y="525"/>
                    <a:pt x="58" y="525"/>
                  </a:cubicBezTo>
                  <a:cubicBezTo>
                    <a:pt x="26" y="525"/>
                    <a:pt x="0" y="499"/>
                    <a:pt x="0" y="466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26"/>
                    <a:pt x="26" y="0"/>
                    <a:pt x="58" y="0"/>
                  </a:cubicBezTo>
                  <a:cubicBezTo>
                    <a:pt x="742" y="0"/>
                    <a:pt x="742" y="0"/>
                    <a:pt x="742" y="0"/>
                  </a:cubicBezTo>
                  <a:cubicBezTo>
                    <a:pt x="774" y="0"/>
                    <a:pt x="800" y="26"/>
                    <a:pt x="800" y="58"/>
                  </a:cubicBezTo>
                  <a:cubicBezTo>
                    <a:pt x="800" y="466"/>
                    <a:pt x="800" y="466"/>
                    <a:pt x="800" y="466"/>
                  </a:cubicBezTo>
                  <a:cubicBezTo>
                    <a:pt x="800" y="499"/>
                    <a:pt x="774" y="525"/>
                    <a:pt x="742" y="52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ślîḋè">
              <a:extLst>
                <a:ext uri="{FF2B5EF4-FFF2-40B4-BE49-F238E27FC236}">
                  <a16:creationId xmlns:a16="http://schemas.microsoft.com/office/drawing/2014/main" xmlns="" id="{5BC2C375-15BA-4E55-B317-83EA891F48D8}"/>
                </a:ext>
              </a:extLst>
            </p:cNvPr>
            <p:cNvSpPr/>
            <p:nvPr/>
          </p:nvSpPr>
          <p:spPr bwMode="auto">
            <a:xfrm>
              <a:off x="14044591" y="4076744"/>
              <a:ext cx="2891203" cy="170548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6" name="îşḷiḑe">
              <a:extLst>
                <a:ext uri="{FF2B5EF4-FFF2-40B4-BE49-F238E27FC236}">
                  <a16:creationId xmlns:a16="http://schemas.microsoft.com/office/drawing/2014/main" xmlns="" id="{60A4796F-2BC4-48F3-A165-27FC6451500A}"/>
                </a:ext>
              </a:extLst>
            </p:cNvPr>
            <p:cNvSpPr/>
            <p:nvPr/>
          </p:nvSpPr>
          <p:spPr bwMode="auto">
            <a:xfrm>
              <a:off x="14044591" y="4076744"/>
              <a:ext cx="2891203" cy="1705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$ļîdé">
              <a:extLst>
                <a:ext uri="{FF2B5EF4-FFF2-40B4-BE49-F238E27FC236}">
                  <a16:creationId xmlns:a16="http://schemas.microsoft.com/office/drawing/2014/main" xmlns="" id="{5CAD1AFA-450E-41D3-8640-1D51031DE024}"/>
                </a:ext>
              </a:extLst>
            </p:cNvPr>
            <p:cNvSpPr/>
            <p:nvPr/>
          </p:nvSpPr>
          <p:spPr bwMode="auto">
            <a:xfrm>
              <a:off x="13503167" y="5887807"/>
              <a:ext cx="3974051" cy="301844"/>
            </a:xfrm>
            <a:custGeom>
              <a:avLst/>
              <a:gdLst>
                <a:gd name="T0" fmla="*/ 0 w 976"/>
                <a:gd name="T1" fmla="*/ 0 h 74"/>
                <a:gd name="T2" fmla="*/ 976 w 976"/>
                <a:gd name="T3" fmla="*/ 0 h 74"/>
                <a:gd name="T4" fmla="*/ 878 w 976"/>
                <a:gd name="T5" fmla="*/ 67 h 74"/>
                <a:gd name="T6" fmla="*/ 98 w 976"/>
                <a:gd name="T7" fmla="*/ 67 h 74"/>
                <a:gd name="T8" fmla="*/ 0 w 976"/>
                <a:gd name="T9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6" h="74">
                  <a:moveTo>
                    <a:pt x="0" y="0"/>
                  </a:moveTo>
                  <a:cubicBezTo>
                    <a:pt x="976" y="0"/>
                    <a:pt x="976" y="0"/>
                    <a:pt x="976" y="0"/>
                  </a:cubicBezTo>
                  <a:cubicBezTo>
                    <a:pt x="976" y="0"/>
                    <a:pt x="976" y="74"/>
                    <a:pt x="878" y="67"/>
                  </a:cubicBezTo>
                  <a:cubicBezTo>
                    <a:pt x="98" y="67"/>
                    <a:pt x="98" y="67"/>
                    <a:pt x="98" y="67"/>
                  </a:cubicBezTo>
                  <a:cubicBezTo>
                    <a:pt x="98" y="67"/>
                    <a:pt x="0" y="7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$ľiḍe">
              <a:extLst>
                <a:ext uri="{FF2B5EF4-FFF2-40B4-BE49-F238E27FC236}">
                  <a16:creationId xmlns:a16="http://schemas.microsoft.com/office/drawing/2014/main" xmlns="" id="{51CA49DC-426B-4211-8B8D-E352608FD030}"/>
                </a:ext>
              </a:extLst>
            </p:cNvPr>
            <p:cNvSpPr/>
            <p:nvPr/>
          </p:nvSpPr>
          <p:spPr bwMode="auto">
            <a:xfrm>
              <a:off x="15038104" y="5887807"/>
              <a:ext cx="904178" cy="54142"/>
            </a:xfrm>
            <a:custGeom>
              <a:avLst/>
              <a:gdLst>
                <a:gd name="T0" fmla="*/ 209 w 222"/>
                <a:gd name="T1" fmla="*/ 13 h 13"/>
                <a:gd name="T2" fmla="*/ 13 w 222"/>
                <a:gd name="T3" fmla="*/ 13 h 13"/>
                <a:gd name="T4" fmla="*/ 0 w 222"/>
                <a:gd name="T5" fmla="*/ 0 h 13"/>
                <a:gd name="T6" fmla="*/ 222 w 222"/>
                <a:gd name="T7" fmla="*/ 0 h 13"/>
                <a:gd name="T8" fmla="*/ 209 w 222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13">
                  <a:moveTo>
                    <a:pt x="209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6" y="13"/>
                    <a:pt x="0" y="7"/>
                    <a:pt x="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2" y="7"/>
                    <a:pt x="216" y="13"/>
                    <a:pt x="209" y="13"/>
                  </a:cubicBezTo>
                  <a:close/>
                </a:path>
              </a:pathLst>
            </a:custGeom>
            <a:solidFill>
              <a:srgbClr val="6060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šlíḑê">
              <a:extLst>
                <a:ext uri="{FF2B5EF4-FFF2-40B4-BE49-F238E27FC236}">
                  <a16:creationId xmlns:a16="http://schemas.microsoft.com/office/drawing/2014/main" xmlns="" id="{8EB33A10-1DC0-4E68-BEA6-C7A71AD05EAE}"/>
                </a:ext>
              </a:extLst>
            </p:cNvPr>
            <p:cNvSpPr/>
            <p:nvPr/>
          </p:nvSpPr>
          <p:spPr bwMode="auto">
            <a:xfrm>
              <a:off x="14044591" y="4076744"/>
              <a:ext cx="2891203" cy="1705485"/>
            </a:xfrm>
            <a:custGeom>
              <a:avLst/>
              <a:gdLst>
                <a:gd name="T0" fmla="*/ 2136 w 2136"/>
                <a:gd name="T1" fmla="*/ 0 h 1260"/>
                <a:gd name="T2" fmla="*/ 0 w 2136"/>
                <a:gd name="T3" fmla="*/ 1260 h 1260"/>
                <a:gd name="T4" fmla="*/ 0 w 2136"/>
                <a:gd name="T5" fmla="*/ 0 h 1260"/>
                <a:gd name="T6" fmla="*/ 2136 w 2136"/>
                <a:gd name="T7" fmla="*/ 0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6" h="1260">
                  <a:moveTo>
                    <a:pt x="2136" y="0"/>
                  </a:moveTo>
                  <a:lnTo>
                    <a:pt x="0" y="1260"/>
                  </a:lnTo>
                  <a:lnTo>
                    <a:pt x="0" y="0"/>
                  </a:lnTo>
                  <a:lnTo>
                    <a:pt x="2136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ïSḻîḑe">
              <a:extLst>
                <a:ext uri="{FF2B5EF4-FFF2-40B4-BE49-F238E27FC236}">
                  <a16:creationId xmlns:a16="http://schemas.microsoft.com/office/drawing/2014/main" xmlns="" id="{EE4EB983-3C13-4827-B343-83A5FF8D28AC}"/>
                </a:ext>
              </a:extLst>
            </p:cNvPr>
            <p:cNvSpPr/>
            <p:nvPr/>
          </p:nvSpPr>
          <p:spPr bwMode="auto">
            <a:xfrm>
              <a:off x="14044591" y="4076744"/>
              <a:ext cx="2891203" cy="1705485"/>
            </a:xfrm>
            <a:custGeom>
              <a:avLst/>
              <a:gdLst>
                <a:gd name="T0" fmla="*/ 2136 w 2136"/>
                <a:gd name="T1" fmla="*/ 0 h 1260"/>
                <a:gd name="T2" fmla="*/ 0 w 2136"/>
                <a:gd name="T3" fmla="*/ 1260 h 1260"/>
                <a:gd name="T4" fmla="*/ 0 w 2136"/>
                <a:gd name="T5" fmla="*/ 0 h 1260"/>
                <a:gd name="T6" fmla="*/ 2136 w 2136"/>
                <a:gd name="T7" fmla="*/ 0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36" h="1260">
                  <a:moveTo>
                    <a:pt x="2136" y="0"/>
                  </a:moveTo>
                  <a:lnTo>
                    <a:pt x="0" y="1260"/>
                  </a:lnTo>
                  <a:lnTo>
                    <a:pt x="0" y="0"/>
                  </a:lnTo>
                  <a:lnTo>
                    <a:pt x="213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iṡľïḋè">
              <a:extLst>
                <a:ext uri="{FF2B5EF4-FFF2-40B4-BE49-F238E27FC236}">
                  <a16:creationId xmlns:a16="http://schemas.microsoft.com/office/drawing/2014/main" xmlns="" id="{A53A6A04-3EB3-469C-A640-6E12764F52C9}"/>
                </a:ext>
              </a:extLst>
            </p:cNvPr>
            <p:cNvSpPr/>
            <p:nvPr/>
          </p:nvSpPr>
          <p:spPr bwMode="auto">
            <a:xfrm>
              <a:off x="17172667" y="3466289"/>
              <a:ext cx="464271" cy="280187"/>
            </a:xfrm>
            <a:custGeom>
              <a:avLst/>
              <a:gdLst>
                <a:gd name="T0" fmla="*/ 0 w 114"/>
                <a:gd name="T1" fmla="*/ 60 h 69"/>
                <a:gd name="T2" fmla="*/ 61 w 114"/>
                <a:gd name="T3" fmla="*/ 69 h 69"/>
                <a:gd name="T4" fmla="*/ 74 w 114"/>
                <a:gd name="T5" fmla="*/ 64 h 69"/>
                <a:gd name="T6" fmla="*/ 104 w 114"/>
                <a:gd name="T7" fmla="*/ 37 h 69"/>
                <a:gd name="T8" fmla="*/ 96 w 114"/>
                <a:gd name="T9" fmla="*/ 8 h 69"/>
                <a:gd name="T10" fmla="*/ 58 w 114"/>
                <a:gd name="T11" fmla="*/ 0 h 69"/>
                <a:gd name="T12" fmla="*/ 0 w 114"/>
                <a:gd name="T13" fmla="*/ 6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69">
                  <a:moveTo>
                    <a:pt x="0" y="60"/>
                  </a:moveTo>
                  <a:cubicBezTo>
                    <a:pt x="1" y="61"/>
                    <a:pt x="43" y="66"/>
                    <a:pt x="61" y="69"/>
                  </a:cubicBezTo>
                  <a:cubicBezTo>
                    <a:pt x="66" y="69"/>
                    <a:pt x="70" y="68"/>
                    <a:pt x="74" y="64"/>
                  </a:cubicBezTo>
                  <a:cubicBezTo>
                    <a:pt x="104" y="37"/>
                    <a:pt x="104" y="37"/>
                    <a:pt x="104" y="37"/>
                  </a:cubicBezTo>
                  <a:cubicBezTo>
                    <a:pt x="114" y="27"/>
                    <a:pt x="109" y="11"/>
                    <a:pt x="96" y="8"/>
                  </a:cubicBezTo>
                  <a:cubicBezTo>
                    <a:pt x="58" y="0"/>
                    <a:pt x="58" y="0"/>
                    <a:pt x="58" y="0"/>
                  </a:cubicBezTo>
                  <a:lnTo>
                    <a:pt x="0" y="60"/>
                  </a:lnTo>
                  <a:close/>
                </a:path>
              </a:pathLst>
            </a:custGeom>
            <a:solidFill>
              <a:srgbClr val="E18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şļíďe">
              <a:extLst>
                <a:ext uri="{FF2B5EF4-FFF2-40B4-BE49-F238E27FC236}">
                  <a16:creationId xmlns:a16="http://schemas.microsoft.com/office/drawing/2014/main" xmlns="" id="{272BEB18-C4B3-423A-A211-0AD1D3CFF1DA}"/>
                </a:ext>
              </a:extLst>
            </p:cNvPr>
            <p:cNvSpPr/>
            <p:nvPr/>
          </p:nvSpPr>
          <p:spPr bwMode="auto">
            <a:xfrm>
              <a:off x="15628256" y="3559684"/>
              <a:ext cx="1674354" cy="1673000"/>
            </a:xfrm>
            <a:custGeom>
              <a:avLst/>
              <a:gdLst>
                <a:gd name="T0" fmla="*/ 378 w 411"/>
                <a:gd name="T1" fmla="*/ 146 h 411"/>
                <a:gd name="T2" fmla="*/ 265 w 411"/>
                <a:gd name="T3" fmla="*/ 379 h 411"/>
                <a:gd name="T4" fmla="*/ 33 w 411"/>
                <a:gd name="T5" fmla="*/ 266 h 411"/>
                <a:gd name="T6" fmla="*/ 146 w 411"/>
                <a:gd name="T7" fmla="*/ 33 h 411"/>
                <a:gd name="T8" fmla="*/ 378 w 411"/>
                <a:gd name="T9" fmla="*/ 146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" h="411">
                  <a:moveTo>
                    <a:pt x="378" y="146"/>
                  </a:moveTo>
                  <a:cubicBezTo>
                    <a:pt x="411" y="242"/>
                    <a:pt x="361" y="346"/>
                    <a:pt x="265" y="379"/>
                  </a:cubicBezTo>
                  <a:cubicBezTo>
                    <a:pt x="170" y="411"/>
                    <a:pt x="66" y="361"/>
                    <a:pt x="33" y="266"/>
                  </a:cubicBezTo>
                  <a:cubicBezTo>
                    <a:pt x="0" y="170"/>
                    <a:pt x="51" y="66"/>
                    <a:pt x="146" y="33"/>
                  </a:cubicBezTo>
                  <a:cubicBezTo>
                    <a:pt x="241" y="0"/>
                    <a:pt x="345" y="51"/>
                    <a:pt x="378" y="1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ï$lïḋê">
              <a:extLst>
                <a:ext uri="{FF2B5EF4-FFF2-40B4-BE49-F238E27FC236}">
                  <a16:creationId xmlns:a16="http://schemas.microsoft.com/office/drawing/2014/main" xmlns="" id="{4501EAF3-9AFC-4DC3-BAD2-57160C19E710}"/>
                </a:ext>
              </a:extLst>
            </p:cNvPr>
            <p:cNvSpPr/>
            <p:nvPr/>
          </p:nvSpPr>
          <p:spPr bwMode="auto">
            <a:xfrm>
              <a:off x="15820461" y="3750537"/>
              <a:ext cx="1291296" cy="1291296"/>
            </a:xfrm>
            <a:custGeom>
              <a:avLst/>
              <a:gdLst>
                <a:gd name="T0" fmla="*/ 292 w 317"/>
                <a:gd name="T1" fmla="*/ 113 h 317"/>
                <a:gd name="T2" fmla="*/ 205 w 317"/>
                <a:gd name="T3" fmla="*/ 292 h 317"/>
                <a:gd name="T4" fmla="*/ 26 w 317"/>
                <a:gd name="T5" fmla="*/ 205 h 317"/>
                <a:gd name="T6" fmla="*/ 113 w 317"/>
                <a:gd name="T7" fmla="*/ 26 h 317"/>
                <a:gd name="T8" fmla="*/ 292 w 317"/>
                <a:gd name="T9" fmla="*/ 113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7" h="317">
                  <a:moveTo>
                    <a:pt x="292" y="113"/>
                  </a:moveTo>
                  <a:cubicBezTo>
                    <a:pt x="317" y="186"/>
                    <a:pt x="278" y="267"/>
                    <a:pt x="205" y="292"/>
                  </a:cubicBezTo>
                  <a:cubicBezTo>
                    <a:pt x="131" y="317"/>
                    <a:pt x="51" y="278"/>
                    <a:pt x="26" y="205"/>
                  </a:cubicBezTo>
                  <a:cubicBezTo>
                    <a:pt x="0" y="131"/>
                    <a:pt x="39" y="51"/>
                    <a:pt x="113" y="26"/>
                  </a:cubicBezTo>
                  <a:cubicBezTo>
                    <a:pt x="186" y="0"/>
                    <a:pt x="266" y="39"/>
                    <a:pt x="292" y="11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ŝļíde">
              <a:extLst>
                <a:ext uri="{FF2B5EF4-FFF2-40B4-BE49-F238E27FC236}">
                  <a16:creationId xmlns:a16="http://schemas.microsoft.com/office/drawing/2014/main" xmlns="" id="{7ACF9729-B9A6-480B-B230-BEF0B25BDF7A}"/>
                </a:ext>
              </a:extLst>
            </p:cNvPr>
            <p:cNvSpPr/>
            <p:nvPr/>
          </p:nvSpPr>
          <p:spPr bwMode="auto">
            <a:xfrm>
              <a:off x="16011313" y="3942742"/>
              <a:ext cx="912299" cy="910946"/>
            </a:xfrm>
            <a:custGeom>
              <a:avLst/>
              <a:gdLst>
                <a:gd name="T0" fmla="*/ 206 w 224"/>
                <a:gd name="T1" fmla="*/ 79 h 224"/>
                <a:gd name="T2" fmla="*/ 144 w 224"/>
                <a:gd name="T3" fmla="*/ 206 h 224"/>
                <a:gd name="T4" fmla="*/ 18 w 224"/>
                <a:gd name="T5" fmla="*/ 144 h 224"/>
                <a:gd name="T6" fmla="*/ 79 w 224"/>
                <a:gd name="T7" fmla="*/ 18 h 224"/>
                <a:gd name="T8" fmla="*/ 206 w 224"/>
                <a:gd name="T9" fmla="*/ 79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4" h="224">
                  <a:moveTo>
                    <a:pt x="206" y="79"/>
                  </a:moveTo>
                  <a:cubicBezTo>
                    <a:pt x="224" y="131"/>
                    <a:pt x="196" y="188"/>
                    <a:pt x="144" y="206"/>
                  </a:cubicBezTo>
                  <a:cubicBezTo>
                    <a:pt x="92" y="224"/>
                    <a:pt x="36" y="196"/>
                    <a:pt x="18" y="144"/>
                  </a:cubicBezTo>
                  <a:cubicBezTo>
                    <a:pt x="0" y="92"/>
                    <a:pt x="27" y="36"/>
                    <a:pt x="79" y="18"/>
                  </a:cubicBezTo>
                  <a:cubicBezTo>
                    <a:pt x="131" y="0"/>
                    <a:pt x="188" y="27"/>
                    <a:pt x="206" y="79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îśľíḓé">
              <a:extLst>
                <a:ext uri="{FF2B5EF4-FFF2-40B4-BE49-F238E27FC236}">
                  <a16:creationId xmlns:a16="http://schemas.microsoft.com/office/drawing/2014/main" xmlns="" id="{EC44D6B4-DADA-44D7-A9DC-10FEDC904B73}"/>
                </a:ext>
              </a:extLst>
            </p:cNvPr>
            <p:cNvSpPr/>
            <p:nvPr/>
          </p:nvSpPr>
          <p:spPr bwMode="auto">
            <a:xfrm>
              <a:off x="16236004" y="4166079"/>
              <a:ext cx="460210" cy="464271"/>
            </a:xfrm>
            <a:custGeom>
              <a:avLst/>
              <a:gdLst>
                <a:gd name="T0" fmla="*/ 104 w 113"/>
                <a:gd name="T1" fmla="*/ 40 h 114"/>
                <a:gd name="T2" fmla="*/ 73 w 113"/>
                <a:gd name="T3" fmla="*/ 105 h 114"/>
                <a:gd name="T4" fmla="*/ 9 w 113"/>
                <a:gd name="T5" fmla="*/ 73 h 114"/>
                <a:gd name="T6" fmla="*/ 40 w 113"/>
                <a:gd name="T7" fmla="*/ 9 h 114"/>
                <a:gd name="T8" fmla="*/ 104 w 113"/>
                <a:gd name="T9" fmla="*/ 4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4">
                  <a:moveTo>
                    <a:pt x="104" y="40"/>
                  </a:moveTo>
                  <a:cubicBezTo>
                    <a:pt x="113" y="67"/>
                    <a:pt x="100" y="95"/>
                    <a:pt x="73" y="105"/>
                  </a:cubicBezTo>
                  <a:cubicBezTo>
                    <a:pt x="47" y="114"/>
                    <a:pt x="18" y="100"/>
                    <a:pt x="9" y="73"/>
                  </a:cubicBezTo>
                  <a:cubicBezTo>
                    <a:pt x="0" y="47"/>
                    <a:pt x="14" y="18"/>
                    <a:pt x="40" y="9"/>
                  </a:cubicBezTo>
                  <a:cubicBezTo>
                    <a:pt x="67" y="0"/>
                    <a:pt x="95" y="14"/>
                    <a:pt x="104" y="40"/>
                  </a:cubicBezTo>
                  <a:close/>
                </a:path>
              </a:pathLst>
            </a:custGeom>
            <a:solidFill>
              <a:srgbClr val="D944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íṥ1íḑé">
              <a:extLst>
                <a:ext uri="{FF2B5EF4-FFF2-40B4-BE49-F238E27FC236}">
                  <a16:creationId xmlns:a16="http://schemas.microsoft.com/office/drawing/2014/main" xmlns="" id="{5E17C40A-7105-49AB-920C-84B6E69F77FA}"/>
                </a:ext>
              </a:extLst>
            </p:cNvPr>
            <p:cNvSpPr/>
            <p:nvPr/>
          </p:nvSpPr>
          <p:spPr bwMode="auto">
            <a:xfrm>
              <a:off x="16035677" y="3847993"/>
              <a:ext cx="1266932" cy="1331903"/>
            </a:xfrm>
            <a:custGeom>
              <a:avLst/>
              <a:gdLst>
                <a:gd name="T0" fmla="*/ 0 w 311"/>
                <a:gd name="T1" fmla="*/ 283 h 327"/>
                <a:gd name="T2" fmla="*/ 165 w 311"/>
                <a:gd name="T3" fmla="*/ 308 h 327"/>
                <a:gd name="T4" fmla="*/ 278 w 311"/>
                <a:gd name="T5" fmla="*/ 75 h 327"/>
                <a:gd name="T6" fmla="*/ 228 w 311"/>
                <a:gd name="T7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1" h="327">
                  <a:moveTo>
                    <a:pt x="0" y="283"/>
                  </a:moveTo>
                  <a:cubicBezTo>
                    <a:pt x="57" y="327"/>
                    <a:pt x="125" y="321"/>
                    <a:pt x="165" y="308"/>
                  </a:cubicBezTo>
                  <a:cubicBezTo>
                    <a:pt x="261" y="275"/>
                    <a:pt x="311" y="171"/>
                    <a:pt x="278" y="75"/>
                  </a:cubicBezTo>
                  <a:cubicBezTo>
                    <a:pt x="268" y="45"/>
                    <a:pt x="251" y="19"/>
                    <a:pt x="228" y="0"/>
                  </a:cubicBezTo>
                </a:path>
              </a:pathLst>
            </a:custGeom>
            <a:gradFill>
              <a:gsLst>
                <a:gs pos="0">
                  <a:srgbClr val="7B1D74">
                    <a:alpha val="23000"/>
                  </a:srgbClr>
                </a:gs>
                <a:gs pos="100000">
                  <a:srgbClr val="9E1967">
                    <a:alpha val="18000"/>
                  </a:srgbClr>
                </a:gs>
              </a:gsLst>
              <a:lin ang="5400000" scaled="1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iSlîḓè">
              <a:extLst>
                <a:ext uri="{FF2B5EF4-FFF2-40B4-BE49-F238E27FC236}">
                  <a16:creationId xmlns:a16="http://schemas.microsoft.com/office/drawing/2014/main" xmlns="" id="{11C61FCF-EAE2-48CF-B0BA-3165D12768FC}"/>
                </a:ext>
              </a:extLst>
            </p:cNvPr>
            <p:cNvSpPr/>
            <p:nvPr/>
          </p:nvSpPr>
          <p:spPr bwMode="auto">
            <a:xfrm>
              <a:off x="16451220" y="3334993"/>
              <a:ext cx="1066605" cy="1088262"/>
            </a:xfrm>
            <a:custGeom>
              <a:avLst/>
              <a:gdLst>
                <a:gd name="T0" fmla="*/ 0 w 788"/>
                <a:gd name="T1" fmla="*/ 804 h 804"/>
                <a:gd name="T2" fmla="*/ 788 w 788"/>
                <a:gd name="T3" fmla="*/ 0 h 804"/>
                <a:gd name="T4" fmla="*/ 0 w 788"/>
                <a:gd name="T5" fmla="*/ 804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88" h="804">
                  <a:moveTo>
                    <a:pt x="0" y="804"/>
                  </a:moveTo>
                  <a:lnTo>
                    <a:pt x="788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FDC8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šļiḑè">
              <a:extLst>
                <a:ext uri="{FF2B5EF4-FFF2-40B4-BE49-F238E27FC236}">
                  <a16:creationId xmlns:a16="http://schemas.microsoft.com/office/drawing/2014/main" xmlns="" id="{5281AAFE-3046-4B5D-819C-DB8DE4A9E96E}"/>
                </a:ext>
              </a:extLst>
            </p:cNvPr>
            <p:cNvSpPr/>
            <p:nvPr/>
          </p:nvSpPr>
          <p:spPr bwMode="auto">
            <a:xfrm flipV="1">
              <a:off x="16451220" y="3334993"/>
              <a:ext cx="1066605" cy="1088262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$ḻïḋe">
              <a:extLst>
                <a:ext uri="{FF2B5EF4-FFF2-40B4-BE49-F238E27FC236}">
                  <a16:creationId xmlns:a16="http://schemas.microsoft.com/office/drawing/2014/main" xmlns="" id="{D81A518B-FF20-4965-AA86-A7EB19DC7584}"/>
                </a:ext>
              </a:extLst>
            </p:cNvPr>
            <p:cNvSpPr/>
            <p:nvPr/>
          </p:nvSpPr>
          <p:spPr bwMode="auto">
            <a:xfrm>
              <a:off x="16426856" y="3314691"/>
              <a:ext cx="1111273" cy="1128869"/>
            </a:xfrm>
            <a:custGeom>
              <a:avLst/>
              <a:gdLst>
                <a:gd name="T0" fmla="*/ 5 w 273"/>
                <a:gd name="T1" fmla="*/ 272 h 277"/>
                <a:gd name="T2" fmla="*/ 5 w 273"/>
                <a:gd name="T3" fmla="*/ 272 h 277"/>
                <a:gd name="T4" fmla="*/ 5 w 273"/>
                <a:gd name="T5" fmla="*/ 253 h 277"/>
                <a:gd name="T6" fmla="*/ 249 w 273"/>
                <a:gd name="T7" fmla="*/ 6 h 277"/>
                <a:gd name="T8" fmla="*/ 268 w 273"/>
                <a:gd name="T9" fmla="*/ 5 h 277"/>
                <a:gd name="T10" fmla="*/ 268 w 273"/>
                <a:gd name="T11" fmla="*/ 25 h 277"/>
                <a:gd name="T12" fmla="*/ 25 w 273"/>
                <a:gd name="T13" fmla="*/ 272 h 277"/>
                <a:gd name="T14" fmla="*/ 5 w 273"/>
                <a:gd name="T15" fmla="*/ 272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3" h="277">
                  <a:moveTo>
                    <a:pt x="5" y="272"/>
                  </a:moveTo>
                  <a:cubicBezTo>
                    <a:pt x="5" y="272"/>
                    <a:pt x="5" y="272"/>
                    <a:pt x="5" y="272"/>
                  </a:cubicBezTo>
                  <a:cubicBezTo>
                    <a:pt x="0" y="267"/>
                    <a:pt x="0" y="258"/>
                    <a:pt x="5" y="253"/>
                  </a:cubicBezTo>
                  <a:cubicBezTo>
                    <a:pt x="249" y="6"/>
                    <a:pt x="249" y="6"/>
                    <a:pt x="249" y="6"/>
                  </a:cubicBezTo>
                  <a:cubicBezTo>
                    <a:pt x="254" y="0"/>
                    <a:pt x="263" y="0"/>
                    <a:pt x="268" y="5"/>
                  </a:cubicBezTo>
                  <a:cubicBezTo>
                    <a:pt x="273" y="11"/>
                    <a:pt x="273" y="19"/>
                    <a:pt x="268" y="25"/>
                  </a:cubicBezTo>
                  <a:cubicBezTo>
                    <a:pt x="25" y="272"/>
                    <a:pt x="25" y="272"/>
                    <a:pt x="25" y="272"/>
                  </a:cubicBezTo>
                  <a:cubicBezTo>
                    <a:pt x="19" y="277"/>
                    <a:pt x="11" y="277"/>
                    <a:pt x="5" y="272"/>
                  </a:cubicBezTo>
                  <a:close/>
                </a:path>
              </a:pathLst>
            </a:custGeom>
            <a:solidFill>
              <a:srgbClr val="FDE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ïṧľíḋe">
              <a:extLst>
                <a:ext uri="{FF2B5EF4-FFF2-40B4-BE49-F238E27FC236}">
                  <a16:creationId xmlns:a16="http://schemas.microsoft.com/office/drawing/2014/main" xmlns="" id="{81D2D9FF-3BD0-46BB-9C9F-095BC5C38F3F}"/>
                </a:ext>
              </a:extLst>
            </p:cNvPr>
            <p:cNvSpPr/>
            <p:nvPr/>
          </p:nvSpPr>
          <p:spPr bwMode="auto">
            <a:xfrm>
              <a:off x="17123939" y="3233477"/>
              <a:ext cx="259883" cy="448029"/>
            </a:xfrm>
            <a:custGeom>
              <a:avLst/>
              <a:gdLst>
                <a:gd name="T0" fmla="*/ 6 w 64"/>
                <a:gd name="T1" fmla="*/ 110 h 110"/>
                <a:gd name="T2" fmla="*/ 0 w 64"/>
                <a:gd name="T3" fmla="*/ 56 h 110"/>
                <a:gd name="T4" fmla="*/ 2 w 64"/>
                <a:gd name="T5" fmla="*/ 48 h 110"/>
                <a:gd name="T6" fmla="*/ 37 w 64"/>
                <a:gd name="T7" fmla="*/ 7 h 110"/>
                <a:gd name="T8" fmla="*/ 56 w 64"/>
                <a:gd name="T9" fmla="*/ 12 h 110"/>
                <a:gd name="T10" fmla="*/ 64 w 64"/>
                <a:gd name="T11" fmla="*/ 50 h 110"/>
                <a:gd name="T12" fmla="*/ 6 w 64"/>
                <a:gd name="T1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110">
                  <a:moveTo>
                    <a:pt x="6" y="110"/>
                  </a:moveTo>
                  <a:cubicBezTo>
                    <a:pt x="5" y="110"/>
                    <a:pt x="1" y="70"/>
                    <a:pt x="0" y="56"/>
                  </a:cubicBezTo>
                  <a:cubicBezTo>
                    <a:pt x="0" y="53"/>
                    <a:pt x="0" y="50"/>
                    <a:pt x="2" y="48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43" y="0"/>
                    <a:pt x="54" y="3"/>
                    <a:pt x="56" y="12"/>
                  </a:cubicBezTo>
                  <a:cubicBezTo>
                    <a:pt x="64" y="50"/>
                    <a:pt x="64" y="50"/>
                    <a:pt x="64" y="50"/>
                  </a:cubicBezTo>
                  <a:lnTo>
                    <a:pt x="6" y="110"/>
                  </a:lnTo>
                  <a:close/>
                </a:path>
              </a:pathLst>
            </a:custGeom>
            <a:solidFill>
              <a:srgbClr val="FDE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ṡḻiďé">
              <a:extLst>
                <a:ext uri="{FF2B5EF4-FFF2-40B4-BE49-F238E27FC236}">
                  <a16:creationId xmlns:a16="http://schemas.microsoft.com/office/drawing/2014/main" xmlns="" id="{FB8C076D-961D-4758-A886-D84491ECF3CA}"/>
                </a:ext>
              </a:extLst>
            </p:cNvPr>
            <p:cNvSpPr/>
            <p:nvPr/>
          </p:nvSpPr>
          <p:spPr bwMode="auto">
            <a:xfrm>
              <a:off x="14044591" y="5749744"/>
              <a:ext cx="2891203" cy="32485"/>
            </a:xfrm>
            <a:prstGeom prst="rect">
              <a:avLst/>
            </a:prstGeom>
            <a:solidFill>
              <a:srgbClr val="9BB2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Sḻiḓê">
              <a:extLst>
                <a:ext uri="{FF2B5EF4-FFF2-40B4-BE49-F238E27FC236}">
                  <a16:creationId xmlns:a16="http://schemas.microsoft.com/office/drawing/2014/main" xmlns="" id="{60BAC752-59E7-4B8E-AE1D-D16D7120A563}"/>
                </a:ext>
              </a:extLst>
            </p:cNvPr>
            <p:cNvSpPr/>
            <p:nvPr/>
          </p:nvSpPr>
          <p:spPr bwMode="auto">
            <a:xfrm>
              <a:off x="15163984" y="5167713"/>
              <a:ext cx="253116" cy="244995"/>
            </a:xfrm>
            <a:custGeom>
              <a:avLst/>
              <a:gdLst>
                <a:gd name="T0" fmla="*/ 39 w 62"/>
                <a:gd name="T1" fmla="*/ 59 h 60"/>
                <a:gd name="T2" fmla="*/ 22 w 62"/>
                <a:gd name="T3" fmla="*/ 59 h 60"/>
                <a:gd name="T4" fmla="*/ 0 w 62"/>
                <a:gd name="T5" fmla="*/ 36 h 60"/>
                <a:gd name="T6" fmla="*/ 1 w 62"/>
                <a:gd name="T7" fmla="*/ 0 h 60"/>
                <a:gd name="T8" fmla="*/ 62 w 62"/>
                <a:gd name="T9" fmla="*/ 1 h 60"/>
                <a:gd name="T10" fmla="*/ 61 w 62"/>
                <a:gd name="T11" fmla="*/ 38 h 60"/>
                <a:gd name="T12" fmla="*/ 39 w 62"/>
                <a:gd name="T13" fmla="*/ 5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" h="60">
                  <a:moveTo>
                    <a:pt x="39" y="59"/>
                  </a:moveTo>
                  <a:cubicBezTo>
                    <a:pt x="22" y="59"/>
                    <a:pt x="22" y="59"/>
                    <a:pt x="22" y="59"/>
                  </a:cubicBezTo>
                  <a:cubicBezTo>
                    <a:pt x="9" y="59"/>
                    <a:pt x="0" y="48"/>
                    <a:pt x="0" y="3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38"/>
                    <a:pt x="61" y="38"/>
                    <a:pt x="61" y="38"/>
                  </a:cubicBezTo>
                  <a:cubicBezTo>
                    <a:pt x="61" y="50"/>
                    <a:pt x="51" y="60"/>
                    <a:pt x="39" y="59"/>
                  </a:cubicBezTo>
                  <a:close/>
                </a:path>
              </a:pathLst>
            </a:custGeom>
            <a:solidFill>
              <a:srgbClr val="9A89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sḻïḓè">
              <a:extLst>
                <a:ext uri="{FF2B5EF4-FFF2-40B4-BE49-F238E27FC236}">
                  <a16:creationId xmlns:a16="http://schemas.microsoft.com/office/drawing/2014/main" xmlns="" id="{40582807-9ACE-4776-8D0E-B51C4A1932D2}"/>
                </a:ext>
              </a:extLst>
            </p:cNvPr>
            <p:cNvSpPr/>
            <p:nvPr/>
          </p:nvSpPr>
          <p:spPr bwMode="auto">
            <a:xfrm>
              <a:off x="14997497" y="4431377"/>
              <a:ext cx="610456" cy="825671"/>
            </a:xfrm>
            <a:custGeom>
              <a:avLst/>
              <a:gdLst>
                <a:gd name="T0" fmla="*/ 149 w 150"/>
                <a:gd name="T1" fmla="*/ 78 h 203"/>
                <a:gd name="T2" fmla="*/ 73 w 150"/>
                <a:gd name="T3" fmla="*/ 2 h 203"/>
                <a:gd name="T4" fmla="*/ 1 w 150"/>
                <a:gd name="T5" fmla="*/ 73 h 203"/>
                <a:gd name="T6" fmla="*/ 24 w 150"/>
                <a:gd name="T7" fmla="*/ 130 h 203"/>
                <a:gd name="T8" fmla="*/ 40 w 150"/>
                <a:gd name="T9" fmla="*/ 170 h 203"/>
                <a:gd name="T10" fmla="*/ 40 w 150"/>
                <a:gd name="T11" fmla="*/ 175 h 203"/>
                <a:gd name="T12" fmla="*/ 70 w 150"/>
                <a:gd name="T13" fmla="*/ 201 h 203"/>
                <a:gd name="T14" fmla="*/ 105 w 150"/>
                <a:gd name="T15" fmla="*/ 177 h 203"/>
                <a:gd name="T16" fmla="*/ 105 w 150"/>
                <a:gd name="T17" fmla="*/ 171 h 203"/>
                <a:gd name="T18" fmla="*/ 123 w 150"/>
                <a:gd name="T19" fmla="*/ 132 h 203"/>
                <a:gd name="T20" fmla="*/ 149 w 150"/>
                <a:gd name="T21" fmla="*/ 7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203">
                  <a:moveTo>
                    <a:pt x="149" y="78"/>
                  </a:moveTo>
                  <a:cubicBezTo>
                    <a:pt x="150" y="35"/>
                    <a:pt x="116" y="0"/>
                    <a:pt x="73" y="2"/>
                  </a:cubicBezTo>
                  <a:cubicBezTo>
                    <a:pt x="34" y="3"/>
                    <a:pt x="2" y="34"/>
                    <a:pt x="1" y="73"/>
                  </a:cubicBezTo>
                  <a:cubicBezTo>
                    <a:pt x="0" y="95"/>
                    <a:pt x="9" y="116"/>
                    <a:pt x="24" y="130"/>
                  </a:cubicBezTo>
                  <a:cubicBezTo>
                    <a:pt x="35" y="140"/>
                    <a:pt x="40" y="155"/>
                    <a:pt x="40" y="170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92"/>
                    <a:pt x="52" y="200"/>
                    <a:pt x="70" y="201"/>
                  </a:cubicBezTo>
                  <a:cubicBezTo>
                    <a:pt x="89" y="203"/>
                    <a:pt x="105" y="196"/>
                    <a:pt x="105" y="177"/>
                  </a:cubicBezTo>
                  <a:cubicBezTo>
                    <a:pt x="105" y="171"/>
                    <a:pt x="105" y="171"/>
                    <a:pt x="105" y="171"/>
                  </a:cubicBezTo>
                  <a:cubicBezTo>
                    <a:pt x="106" y="156"/>
                    <a:pt x="112" y="142"/>
                    <a:pt x="123" y="132"/>
                  </a:cubicBezTo>
                  <a:cubicBezTo>
                    <a:pt x="139" y="119"/>
                    <a:pt x="149" y="100"/>
                    <a:pt x="149" y="78"/>
                  </a:cubicBezTo>
                </a:path>
              </a:pathLst>
            </a:custGeom>
            <a:solidFill>
              <a:srgbClr val="FDE8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ṩ1ïdê">
              <a:extLst>
                <a:ext uri="{FF2B5EF4-FFF2-40B4-BE49-F238E27FC236}">
                  <a16:creationId xmlns:a16="http://schemas.microsoft.com/office/drawing/2014/main" xmlns="" id="{B189CD93-2535-4A4D-904A-D4138FB786DF}"/>
                </a:ext>
              </a:extLst>
            </p:cNvPr>
            <p:cNvSpPr/>
            <p:nvPr/>
          </p:nvSpPr>
          <p:spPr bwMode="auto">
            <a:xfrm>
              <a:off x="15189702" y="4492287"/>
              <a:ext cx="393886" cy="369522"/>
            </a:xfrm>
            <a:custGeom>
              <a:avLst/>
              <a:gdLst>
                <a:gd name="T0" fmla="*/ 37 w 97"/>
                <a:gd name="T1" fmla="*/ 0 h 91"/>
                <a:gd name="T2" fmla="*/ 3 w 97"/>
                <a:gd name="T3" fmla="*/ 30 h 91"/>
                <a:gd name="T4" fmla="*/ 45 w 97"/>
                <a:gd name="T5" fmla="*/ 89 h 91"/>
                <a:gd name="T6" fmla="*/ 61 w 97"/>
                <a:gd name="T7" fmla="*/ 91 h 91"/>
                <a:gd name="T8" fmla="*/ 95 w 97"/>
                <a:gd name="T9" fmla="*/ 61 h 91"/>
                <a:gd name="T10" fmla="*/ 53 w 97"/>
                <a:gd name="T11" fmla="*/ 3 h 91"/>
                <a:gd name="T12" fmla="*/ 37 w 97"/>
                <a:gd name="T1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91">
                  <a:moveTo>
                    <a:pt x="37" y="0"/>
                  </a:moveTo>
                  <a:cubicBezTo>
                    <a:pt x="19" y="0"/>
                    <a:pt x="4" y="12"/>
                    <a:pt x="3" y="30"/>
                  </a:cubicBezTo>
                  <a:cubicBezTo>
                    <a:pt x="0" y="54"/>
                    <a:pt x="19" y="80"/>
                    <a:pt x="45" y="89"/>
                  </a:cubicBezTo>
                  <a:cubicBezTo>
                    <a:pt x="50" y="91"/>
                    <a:pt x="55" y="91"/>
                    <a:pt x="61" y="91"/>
                  </a:cubicBezTo>
                  <a:cubicBezTo>
                    <a:pt x="79" y="91"/>
                    <a:pt x="93" y="80"/>
                    <a:pt x="95" y="61"/>
                  </a:cubicBezTo>
                  <a:cubicBezTo>
                    <a:pt x="97" y="38"/>
                    <a:pt x="78" y="12"/>
                    <a:pt x="53" y="3"/>
                  </a:cubicBezTo>
                  <a:cubicBezTo>
                    <a:pt x="47" y="1"/>
                    <a:pt x="42" y="0"/>
                    <a:pt x="37" y="0"/>
                  </a:cubicBezTo>
                </a:path>
              </a:pathLst>
            </a:custGeom>
            <a:solidFill>
              <a:srgbClr val="FFFD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sľïḋe">
              <a:extLst>
                <a:ext uri="{FF2B5EF4-FFF2-40B4-BE49-F238E27FC236}">
                  <a16:creationId xmlns:a16="http://schemas.microsoft.com/office/drawing/2014/main" xmlns="" id="{6405722E-4FFC-4651-867E-EED4AF8A0A1C}"/>
                </a:ext>
              </a:extLst>
            </p:cNvPr>
            <p:cNvSpPr/>
            <p:nvPr/>
          </p:nvSpPr>
          <p:spPr bwMode="auto">
            <a:xfrm>
              <a:off x="15218127" y="5082439"/>
              <a:ext cx="81214" cy="219277"/>
            </a:xfrm>
            <a:custGeom>
              <a:avLst/>
              <a:gdLst>
                <a:gd name="T0" fmla="*/ 20 w 20"/>
                <a:gd name="T1" fmla="*/ 9 h 54"/>
                <a:gd name="T2" fmla="*/ 16 w 20"/>
                <a:gd name="T3" fmla="*/ 2 h 54"/>
                <a:gd name="T4" fmla="*/ 8 w 20"/>
                <a:gd name="T5" fmla="*/ 0 h 54"/>
                <a:gd name="T6" fmla="*/ 2 w 20"/>
                <a:gd name="T7" fmla="*/ 5 h 54"/>
                <a:gd name="T8" fmla="*/ 0 w 20"/>
                <a:gd name="T9" fmla="*/ 12 h 54"/>
                <a:gd name="T10" fmla="*/ 4 w 20"/>
                <a:gd name="T11" fmla="*/ 18 h 54"/>
                <a:gd name="T12" fmla="*/ 10 w 20"/>
                <a:gd name="T13" fmla="*/ 20 h 54"/>
                <a:gd name="T14" fmla="*/ 11 w 20"/>
                <a:gd name="T15" fmla="*/ 20 h 54"/>
                <a:gd name="T16" fmla="*/ 15 w 20"/>
                <a:gd name="T17" fmla="*/ 19 h 54"/>
                <a:gd name="T18" fmla="*/ 14 w 20"/>
                <a:gd name="T19" fmla="*/ 52 h 54"/>
                <a:gd name="T20" fmla="*/ 16 w 20"/>
                <a:gd name="T21" fmla="*/ 54 h 54"/>
                <a:gd name="T22" fmla="*/ 19 w 20"/>
                <a:gd name="T23" fmla="*/ 52 h 54"/>
                <a:gd name="T24" fmla="*/ 20 w 20"/>
                <a:gd name="T25" fmla="*/ 11 h 54"/>
                <a:gd name="T26" fmla="*/ 20 w 20"/>
                <a:gd name="T27" fmla="*/ 11 h 54"/>
                <a:gd name="T28" fmla="*/ 20 w 20"/>
                <a:gd name="T29" fmla="*/ 9 h 54"/>
                <a:gd name="T30" fmla="*/ 14 w 20"/>
                <a:gd name="T31" fmla="*/ 13 h 54"/>
                <a:gd name="T32" fmla="*/ 11 w 20"/>
                <a:gd name="T33" fmla="*/ 15 h 54"/>
                <a:gd name="T34" fmla="*/ 7 w 20"/>
                <a:gd name="T35" fmla="*/ 14 h 54"/>
                <a:gd name="T36" fmla="*/ 5 w 20"/>
                <a:gd name="T37" fmla="*/ 11 h 54"/>
                <a:gd name="T38" fmla="*/ 6 w 20"/>
                <a:gd name="T39" fmla="*/ 8 h 54"/>
                <a:gd name="T40" fmla="*/ 9 w 20"/>
                <a:gd name="T41" fmla="*/ 6 h 54"/>
                <a:gd name="T42" fmla="*/ 10 w 20"/>
                <a:gd name="T43" fmla="*/ 6 h 54"/>
                <a:gd name="T44" fmla="*/ 13 w 20"/>
                <a:gd name="T45" fmla="*/ 7 h 54"/>
                <a:gd name="T46" fmla="*/ 15 w 20"/>
                <a:gd name="T47" fmla="*/ 10 h 54"/>
                <a:gd name="T48" fmla="*/ 14 w 20"/>
                <a:gd name="T49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" h="54">
                  <a:moveTo>
                    <a:pt x="20" y="9"/>
                  </a:moveTo>
                  <a:cubicBezTo>
                    <a:pt x="19" y="6"/>
                    <a:pt x="18" y="4"/>
                    <a:pt x="16" y="2"/>
                  </a:cubicBezTo>
                  <a:cubicBezTo>
                    <a:pt x="14" y="1"/>
                    <a:pt x="11" y="0"/>
                    <a:pt x="8" y="0"/>
                  </a:cubicBezTo>
                  <a:cubicBezTo>
                    <a:pt x="6" y="1"/>
                    <a:pt x="3" y="2"/>
                    <a:pt x="2" y="5"/>
                  </a:cubicBezTo>
                  <a:cubicBezTo>
                    <a:pt x="0" y="7"/>
                    <a:pt x="0" y="9"/>
                    <a:pt x="0" y="12"/>
                  </a:cubicBezTo>
                  <a:cubicBezTo>
                    <a:pt x="0" y="15"/>
                    <a:pt x="2" y="17"/>
                    <a:pt x="4" y="18"/>
                  </a:cubicBezTo>
                  <a:cubicBezTo>
                    <a:pt x="6" y="20"/>
                    <a:pt x="8" y="20"/>
                    <a:pt x="10" y="20"/>
                  </a:cubicBezTo>
                  <a:cubicBezTo>
                    <a:pt x="10" y="20"/>
                    <a:pt x="11" y="20"/>
                    <a:pt x="11" y="20"/>
                  </a:cubicBezTo>
                  <a:cubicBezTo>
                    <a:pt x="13" y="20"/>
                    <a:pt x="14" y="20"/>
                    <a:pt x="15" y="19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4" y="53"/>
                    <a:pt x="15" y="54"/>
                    <a:pt x="16" y="54"/>
                  </a:cubicBezTo>
                  <a:cubicBezTo>
                    <a:pt x="18" y="54"/>
                    <a:pt x="19" y="53"/>
                    <a:pt x="19" y="5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9"/>
                    <a:pt x="20" y="9"/>
                  </a:cubicBezTo>
                  <a:close/>
                  <a:moveTo>
                    <a:pt x="14" y="13"/>
                  </a:moveTo>
                  <a:cubicBezTo>
                    <a:pt x="13" y="14"/>
                    <a:pt x="12" y="15"/>
                    <a:pt x="11" y="15"/>
                  </a:cubicBezTo>
                  <a:cubicBezTo>
                    <a:pt x="9" y="15"/>
                    <a:pt x="8" y="15"/>
                    <a:pt x="7" y="14"/>
                  </a:cubicBezTo>
                  <a:cubicBezTo>
                    <a:pt x="6" y="13"/>
                    <a:pt x="5" y="12"/>
                    <a:pt x="5" y="11"/>
                  </a:cubicBezTo>
                  <a:cubicBezTo>
                    <a:pt x="5" y="10"/>
                    <a:pt x="5" y="9"/>
                    <a:pt x="6" y="8"/>
                  </a:cubicBezTo>
                  <a:cubicBezTo>
                    <a:pt x="7" y="7"/>
                    <a:pt x="8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2" y="6"/>
                    <a:pt x="13" y="7"/>
                  </a:cubicBezTo>
                  <a:cubicBezTo>
                    <a:pt x="14" y="7"/>
                    <a:pt x="14" y="8"/>
                    <a:pt x="15" y="10"/>
                  </a:cubicBezTo>
                  <a:cubicBezTo>
                    <a:pt x="15" y="11"/>
                    <a:pt x="14" y="12"/>
                    <a:pt x="14" y="13"/>
                  </a:cubicBezTo>
                  <a:close/>
                </a:path>
              </a:pathLst>
            </a:custGeom>
            <a:solidFill>
              <a:srgbClr val="9A89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Sḷiḑê">
              <a:extLst>
                <a:ext uri="{FF2B5EF4-FFF2-40B4-BE49-F238E27FC236}">
                  <a16:creationId xmlns:a16="http://schemas.microsoft.com/office/drawing/2014/main" xmlns="" id="{8F91FB07-9AE6-4F46-944A-0366FE4B4EC1}"/>
                </a:ext>
              </a:extLst>
            </p:cNvPr>
            <p:cNvSpPr/>
            <p:nvPr/>
          </p:nvSpPr>
          <p:spPr bwMode="auto">
            <a:xfrm>
              <a:off x="15303401" y="5078378"/>
              <a:ext cx="85275" cy="223338"/>
            </a:xfrm>
            <a:custGeom>
              <a:avLst/>
              <a:gdLst>
                <a:gd name="T0" fmla="*/ 21 w 21"/>
                <a:gd name="T1" fmla="*/ 10 h 55"/>
                <a:gd name="T2" fmla="*/ 17 w 21"/>
                <a:gd name="T3" fmla="*/ 4 h 55"/>
                <a:gd name="T4" fmla="*/ 3 w 21"/>
                <a:gd name="T5" fmla="*/ 6 h 55"/>
                <a:gd name="T6" fmla="*/ 1 w 21"/>
                <a:gd name="T7" fmla="*/ 12 h 55"/>
                <a:gd name="T8" fmla="*/ 1 w 21"/>
                <a:gd name="T9" fmla="*/ 12 h 55"/>
                <a:gd name="T10" fmla="*/ 0 w 21"/>
                <a:gd name="T11" fmla="*/ 53 h 55"/>
                <a:gd name="T12" fmla="*/ 2 w 21"/>
                <a:gd name="T13" fmla="*/ 55 h 55"/>
                <a:gd name="T14" fmla="*/ 5 w 21"/>
                <a:gd name="T15" fmla="*/ 53 h 55"/>
                <a:gd name="T16" fmla="*/ 5 w 21"/>
                <a:gd name="T17" fmla="*/ 20 h 55"/>
                <a:gd name="T18" fmla="*/ 11 w 21"/>
                <a:gd name="T19" fmla="*/ 22 h 55"/>
                <a:gd name="T20" fmla="*/ 12 w 21"/>
                <a:gd name="T21" fmla="*/ 21 h 55"/>
                <a:gd name="T22" fmla="*/ 19 w 21"/>
                <a:gd name="T23" fmla="*/ 17 h 55"/>
                <a:gd name="T24" fmla="*/ 21 w 21"/>
                <a:gd name="T25" fmla="*/ 10 h 55"/>
                <a:gd name="T26" fmla="*/ 15 w 21"/>
                <a:gd name="T27" fmla="*/ 14 h 55"/>
                <a:gd name="T28" fmla="*/ 12 w 21"/>
                <a:gd name="T29" fmla="*/ 16 h 55"/>
                <a:gd name="T30" fmla="*/ 8 w 21"/>
                <a:gd name="T31" fmla="*/ 15 h 55"/>
                <a:gd name="T32" fmla="*/ 6 w 21"/>
                <a:gd name="T33" fmla="*/ 12 h 55"/>
                <a:gd name="T34" fmla="*/ 7 w 21"/>
                <a:gd name="T35" fmla="*/ 9 h 55"/>
                <a:gd name="T36" fmla="*/ 11 w 21"/>
                <a:gd name="T37" fmla="*/ 7 h 55"/>
                <a:gd name="T38" fmla="*/ 14 w 21"/>
                <a:gd name="T39" fmla="*/ 8 h 55"/>
                <a:gd name="T40" fmla="*/ 16 w 21"/>
                <a:gd name="T41" fmla="*/ 11 h 55"/>
                <a:gd name="T42" fmla="*/ 15 w 21"/>
                <a:gd name="T43" fmla="*/ 1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" h="55">
                  <a:moveTo>
                    <a:pt x="21" y="10"/>
                  </a:moveTo>
                  <a:cubicBezTo>
                    <a:pt x="20" y="7"/>
                    <a:pt x="19" y="5"/>
                    <a:pt x="17" y="4"/>
                  </a:cubicBezTo>
                  <a:cubicBezTo>
                    <a:pt x="12" y="0"/>
                    <a:pt x="6" y="1"/>
                    <a:pt x="3" y="6"/>
                  </a:cubicBezTo>
                  <a:cubicBezTo>
                    <a:pt x="1" y="8"/>
                    <a:pt x="1" y="10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1" y="55"/>
                    <a:pt x="2" y="55"/>
                  </a:cubicBezTo>
                  <a:cubicBezTo>
                    <a:pt x="4" y="55"/>
                    <a:pt x="5" y="54"/>
                    <a:pt x="5" y="53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7" y="21"/>
                    <a:pt x="9" y="22"/>
                    <a:pt x="11" y="22"/>
                  </a:cubicBezTo>
                  <a:cubicBezTo>
                    <a:pt x="11" y="22"/>
                    <a:pt x="12" y="22"/>
                    <a:pt x="12" y="21"/>
                  </a:cubicBezTo>
                  <a:cubicBezTo>
                    <a:pt x="15" y="21"/>
                    <a:pt x="17" y="20"/>
                    <a:pt x="19" y="17"/>
                  </a:cubicBezTo>
                  <a:cubicBezTo>
                    <a:pt x="21" y="15"/>
                    <a:pt x="21" y="13"/>
                    <a:pt x="21" y="10"/>
                  </a:cubicBezTo>
                  <a:close/>
                  <a:moveTo>
                    <a:pt x="15" y="14"/>
                  </a:moveTo>
                  <a:cubicBezTo>
                    <a:pt x="14" y="15"/>
                    <a:pt x="13" y="16"/>
                    <a:pt x="12" y="16"/>
                  </a:cubicBezTo>
                  <a:cubicBezTo>
                    <a:pt x="10" y="16"/>
                    <a:pt x="9" y="16"/>
                    <a:pt x="8" y="15"/>
                  </a:cubicBezTo>
                  <a:cubicBezTo>
                    <a:pt x="7" y="15"/>
                    <a:pt x="6" y="14"/>
                    <a:pt x="6" y="12"/>
                  </a:cubicBezTo>
                  <a:cubicBezTo>
                    <a:pt x="6" y="11"/>
                    <a:pt x="6" y="10"/>
                    <a:pt x="7" y="9"/>
                  </a:cubicBezTo>
                  <a:cubicBezTo>
                    <a:pt x="8" y="8"/>
                    <a:pt x="9" y="7"/>
                    <a:pt x="11" y="7"/>
                  </a:cubicBezTo>
                  <a:cubicBezTo>
                    <a:pt x="12" y="7"/>
                    <a:pt x="13" y="7"/>
                    <a:pt x="14" y="8"/>
                  </a:cubicBezTo>
                  <a:cubicBezTo>
                    <a:pt x="15" y="9"/>
                    <a:pt x="15" y="10"/>
                    <a:pt x="16" y="11"/>
                  </a:cubicBezTo>
                  <a:cubicBezTo>
                    <a:pt x="16" y="12"/>
                    <a:pt x="15" y="13"/>
                    <a:pt x="15" y="14"/>
                  </a:cubicBezTo>
                  <a:close/>
                </a:path>
              </a:pathLst>
            </a:custGeom>
            <a:solidFill>
              <a:srgbClr val="9A89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693493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Spark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4303707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7CF89D7C-A601-4C33-ACBC-74F6F5BE73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0932" y="2205248"/>
            <a:ext cx="10506136" cy="7113060"/>
          </a:xfrm>
          <a:prstGeom prst="roundRect">
            <a:avLst>
              <a:gd name="adj" fmla="val 137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06203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4387" y="9223444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730582" y="6304728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561145" y="3818657"/>
            <a:ext cx="592812" cy="594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3815054" y="5513344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5467902" y="2480155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3028898" y="2192893"/>
            <a:ext cx="445274" cy="4460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2153962" y="1541707"/>
            <a:ext cx="445274" cy="4460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4260323" y="-180361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616582" y="7049326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7162708" y="704683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7483468" y="3144720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9089078" y="3233209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10348192" y="1616512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12804915" y="110826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13071724" y="1852335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5189649" y="843291"/>
            <a:ext cx="350327" cy="35094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7476148" y="786874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8008723" y="2282917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15744687" y="6956927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1063169" y="-2265590"/>
            <a:ext cx="1313429" cy="38072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2376596" y="-390006"/>
            <a:ext cx="2" cy="193171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2376591" y="326528"/>
            <a:ext cx="1970547" cy="118418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244676" y="326172"/>
            <a:ext cx="2398632" cy="143856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50828" y="1779208"/>
            <a:ext cx="2181207" cy="1430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50828" y="3210038"/>
            <a:ext cx="1611972" cy="9056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857556" y="1987770"/>
            <a:ext cx="519044" cy="183089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857551" y="2573627"/>
            <a:ext cx="1236552" cy="12450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2534026" y="1922446"/>
            <a:ext cx="494873" cy="49348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905746" y="4325669"/>
            <a:ext cx="742220" cy="19790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50826" y="3525451"/>
            <a:ext cx="832709" cy="28306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1355817" y="6356121"/>
            <a:ext cx="2137698" cy="29955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89546" y="6604278"/>
            <a:ext cx="592335" cy="261916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89551" y="7348871"/>
            <a:ext cx="1478336" cy="187456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791746" y="4412657"/>
            <a:ext cx="65810" cy="26366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1080903" y="5736373"/>
            <a:ext cx="2734146" cy="74382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2067146" y="4325669"/>
            <a:ext cx="1813118" cy="12529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3251531" y="2638956"/>
            <a:ext cx="786156" cy="28743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cxnSpLocks/>
            <a:stCxn id="126" idx="7"/>
            <a:endCxn id="127" idx="3"/>
          </p:cNvCxnSpPr>
          <p:nvPr/>
        </p:nvCxnSpPr>
        <p:spPr>
          <a:xfrm flipV="1">
            <a:off x="4195118" y="2987044"/>
            <a:ext cx="1359605" cy="259162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4556734" y="413495"/>
            <a:ext cx="1207580" cy="20666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3474167" y="927712"/>
            <a:ext cx="3688536" cy="14882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2599230" y="1764736"/>
            <a:ext cx="2868672" cy="101234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915604" y="5894077"/>
            <a:ext cx="1964660" cy="120664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5973904" y="1085416"/>
            <a:ext cx="1254014" cy="14817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4853135" y="116567"/>
            <a:ext cx="2309568" cy="81114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6547113" y="-1161251"/>
            <a:ext cx="680799" cy="193125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6060719" y="2777080"/>
            <a:ext cx="1422749" cy="5431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7833794" y="3320193"/>
            <a:ext cx="1306589" cy="21256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4260328" y="3444270"/>
            <a:ext cx="3274445" cy="229210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7542768" y="1085416"/>
            <a:ext cx="1597611" cy="219918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9388095" y="1997245"/>
            <a:ext cx="1025301" cy="128735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10570824" y="-579868"/>
            <a:ext cx="147690" cy="21963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7607976" y="405128"/>
            <a:ext cx="5162958" cy="52257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7542770" y="-645191"/>
            <a:ext cx="3018320" cy="14151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10793465" y="1839541"/>
            <a:ext cx="2278259" cy="23582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6704543" y="-1226575"/>
            <a:ext cx="6432389" cy="31442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13516992" y="1142837"/>
            <a:ext cx="1723956" cy="93252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5488666" y="-626620"/>
            <a:ext cx="512043" cy="15213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13451783" y="-626620"/>
            <a:ext cx="2548926" cy="254427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13397727" y="407750"/>
            <a:ext cx="4078416" cy="60214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6158135" y="-691943"/>
            <a:ext cx="1937403" cy="306182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5539970" y="1018759"/>
            <a:ext cx="2555568" cy="13511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7856207" y="1167607"/>
            <a:ext cx="239331" cy="120227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H="1" flipV="1">
            <a:off x="9264242" y="3584154"/>
            <a:ext cx="6703082" cy="337277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4195119" y="5894077"/>
            <a:ext cx="11549568" cy="128587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stCxn id="133" idx="5"/>
            <a:endCxn id="138" idx="2"/>
          </p:cNvCxnSpPr>
          <p:nvPr/>
        </p:nvCxnSpPr>
        <p:spPr>
          <a:xfrm>
            <a:off x="7542767" y="1085411"/>
            <a:ext cx="2805420" cy="7541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7856211" y="-188501"/>
            <a:ext cx="922706" cy="10406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4248888" y="4273383"/>
            <a:ext cx="2949285" cy="1763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8000" b="1" dirty="0">
                <a:solidFill>
                  <a:schemeClr val="bg1"/>
                </a:solidFill>
                <a:cs typeface="+mn-ea"/>
                <a:sym typeface="+mn-lt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8093082" y="3841339"/>
            <a:ext cx="874134" cy="87413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54" name="椭圆 153"/>
          <p:cNvSpPr/>
          <p:nvPr/>
        </p:nvSpPr>
        <p:spPr>
          <a:xfrm>
            <a:off x="8093082" y="5058252"/>
            <a:ext cx="874134" cy="87413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8093082" y="6275164"/>
            <a:ext cx="874134" cy="87413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4050" dirty="0">
              <a:cs typeface="+mn-ea"/>
              <a:sym typeface="+mn-lt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9570392" y="3875412"/>
            <a:ext cx="6650460" cy="769440"/>
            <a:chOff x="8858444" y="2012738"/>
            <a:chExt cx="2363858" cy="51296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121843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endParaRPr lang="zh-CN" altLang="en-US" sz="4050" dirty="0">
                <a:cs typeface="+mn-ea"/>
                <a:sym typeface="+mn-lt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12738"/>
              <a:ext cx="2352142" cy="5129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cs typeface="+mn-ea"/>
                  <a:sym typeface="+mn-lt"/>
                </a:rPr>
                <a:t>Yarn</a:t>
              </a:r>
              <a:r>
                <a:rPr lang="zh-CN" altLang="en-US" sz="4400" b="1" dirty="0">
                  <a:solidFill>
                    <a:schemeClr val="bg1"/>
                  </a:solidFill>
                  <a:cs typeface="+mn-ea"/>
                  <a:sym typeface="+mn-lt"/>
                </a:rPr>
                <a:t>与大数据计算框架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9570394" y="5101207"/>
            <a:ext cx="6650460" cy="776151"/>
            <a:chOff x="8859539" y="2816978"/>
            <a:chExt cx="2357190" cy="517433"/>
          </a:xfrm>
        </p:grpSpPr>
        <p:sp>
          <p:nvSpPr>
            <p:cNvPr id="166" name="矩形 165"/>
            <p:cNvSpPr/>
            <p:nvPr/>
          </p:nvSpPr>
          <p:spPr>
            <a:xfrm>
              <a:off x="8859539" y="2839111"/>
              <a:ext cx="2115857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endParaRPr lang="zh-CN" altLang="en-US" sz="4050" dirty="0">
                <a:cs typeface="+mn-ea"/>
                <a:sym typeface="+mn-lt"/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8871255" y="2816978"/>
              <a:ext cx="2345474" cy="5129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cs typeface="+mn-ea"/>
                  <a:sym typeface="+mn-lt"/>
                </a:rPr>
                <a:t>MapReduce on Yarn</a:t>
              </a:r>
              <a:endParaRPr lang="zh-CN" altLang="en-US" sz="44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9570394" y="6326994"/>
            <a:ext cx="6650460" cy="776148"/>
            <a:chOff x="8858444" y="3566888"/>
            <a:chExt cx="2357190" cy="517431"/>
          </a:xfrm>
        </p:grpSpPr>
        <p:sp>
          <p:nvSpPr>
            <p:cNvPr id="168" name="矩形 167"/>
            <p:cNvSpPr/>
            <p:nvPr/>
          </p:nvSpPr>
          <p:spPr>
            <a:xfrm>
              <a:off x="8858444" y="3589019"/>
              <a:ext cx="2115857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endParaRPr lang="zh-CN" altLang="en-US" sz="4050" dirty="0">
                <a:cs typeface="+mn-ea"/>
                <a:sym typeface="+mn-lt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66888"/>
              <a:ext cx="2345474" cy="51296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4400" b="1" dirty="0">
                  <a:solidFill>
                    <a:schemeClr val="bg1"/>
                  </a:solidFill>
                  <a:cs typeface="+mn-ea"/>
                  <a:sym typeface="+mn-lt"/>
                </a:rPr>
                <a:t>Spark on Yarn</a:t>
              </a:r>
              <a:endParaRPr lang="zh-CN" altLang="en-US" sz="44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4592579"/>
      </p:ext>
    </p:extLst>
  </p:cSld>
  <p:clrMapOvr>
    <a:masterClrMapping/>
  </p:clrMapOvr>
  <p:transition spd="med" advClick="0" advTm="1000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581E83FC-7F40-4E58-ABB5-A788F95818F5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13716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rPr>
              <a:t>知识点小结</a:t>
            </a:r>
          </a:p>
        </p:txBody>
      </p:sp>
      <p:cxnSp>
        <p:nvCxnSpPr>
          <p:cNvPr id="10" name="直线连接符 5">
            <a:extLst>
              <a:ext uri="{FF2B5EF4-FFF2-40B4-BE49-F238E27FC236}">
                <a16:creationId xmlns:a16="http://schemas.microsoft.com/office/drawing/2014/main" xmlns="" id="{ACBDB3AD-F00E-4E6E-B13D-AB5D42E4C44F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3002507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iṥḷïḋê">
            <a:extLst>
              <a:ext uri="{FF2B5EF4-FFF2-40B4-BE49-F238E27FC236}">
                <a16:creationId xmlns:a16="http://schemas.microsoft.com/office/drawing/2014/main" xmlns="" id="{3E40CD02-255F-489D-A66F-CAC4E2C78D2D}"/>
              </a:ext>
            </a:extLst>
          </p:cNvPr>
          <p:cNvGrpSpPr/>
          <p:nvPr/>
        </p:nvGrpSpPr>
        <p:grpSpPr>
          <a:xfrm>
            <a:off x="5281895" y="3141969"/>
            <a:ext cx="6788183" cy="900218"/>
            <a:chOff x="8532216" y="1409211"/>
            <a:chExt cx="4525453" cy="600145"/>
          </a:xfrm>
        </p:grpSpPr>
        <p:grpSp>
          <p:nvGrpSpPr>
            <p:cNvPr id="25" name="ïṡľîḓé">
              <a:extLst>
                <a:ext uri="{FF2B5EF4-FFF2-40B4-BE49-F238E27FC236}">
                  <a16:creationId xmlns:a16="http://schemas.microsoft.com/office/drawing/2014/main" xmlns="" id="{2658D674-92BE-49CA-BA45-B98385600F85}"/>
                </a:ext>
              </a:extLst>
            </p:cNvPr>
            <p:cNvGrpSpPr/>
            <p:nvPr/>
          </p:nvGrpSpPr>
          <p:grpSpPr>
            <a:xfrm>
              <a:off x="8532216" y="1484993"/>
              <a:ext cx="448582" cy="448582"/>
              <a:chOff x="8124825" y="1825228"/>
              <a:chExt cx="527448" cy="527448"/>
            </a:xfrm>
          </p:grpSpPr>
          <p:sp>
            <p:nvSpPr>
              <p:cNvPr id="27" name="işlíḋé">
                <a:extLst>
                  <a:ext uri="{FF2B5EF4-FFF2-40B4-BE49-F238E27FC236}">
                    <a16:creationId xmlns:a16="http://schemas.microsoft.com/office/drawing/2014/main" xmlns="" id="{73B5BEA2-34C8-4022-8904-47E1DF188D61}"/>
                  </a:ext>
                </a:extLst>
              </p:cNvPr>
              <p:cNvSpPr/>
              <p:nvPr/>
            </p:nvSpPr>
            <p:spPr>
              <a:xfrm>
                <a:off x="8124825" y="1825228"/>
                <a:ext cx="527448" cy="527448"/>
              </a:xfrm>
              <a:prstGeom prst="ellipse">
                <a:avLst/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0" marR="0" lvl="0" indent="0" algn="ctr" defTabSz="914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28" name="ïšḻiḍè">
                <a:extLst>
                  <a:ext uri="{FF2B5EF4-FFF2-40B4-BE49-F238E27FC236}">
                    <a16:creationId xmlns:a16="http://schemas.microsoft.com/office/drawing/2014/main" xmlns="" id="{25A572FC-7939-49EA-B82B-CE42C12D65A7}"/>
                  </a:ext>
                </a:extLst>
              </p:cNvPr>
              <p:cNvSpPr/>
              <p:nvPr/>
            </p:nvSpPr>
            <p:spPr>
              <a:xfrm>
                <a:off x="8271272" y="1930763"/>
                <a:ext cx="234554" cy="316378"/>
              </a:xfrm>
              <a:custGeom>
                <a:avLst/>
                <a:gdLst>
                  <a:gd name="connsiteX0" fmla="*/ 363366 w 449447"/>
                  <a:gd name="connsiteY0" fmla="*/ 179144 h 606236"/>
                  <a:gd name="connsiteX1" fmla="*/ 377720 w 449447"/>
                  <a:gd name="connsiteY1" fmla="*/ 197780 h 606236"/>
                  <a:gd name="connsiteX2" fmla="*/ 376285 w 449447"/>
                  <a:gd name="connsiteY2" fmla="*/ 202081 h 606236"/>
                  <a:gd name="connsiteX3" fmla="*/ 215517 w 449447"/>
                  <a:gd name="connsiteY3" fmla="*/ 424280 h 606236"/>
                  <a:gd name="connsiteX4" fmla="*/ 212646 w 449447"/>
                  <a:gd name="connsiteY4" fmla="*/ 427147 h 606236"/>
                  <a:gd name="connsiteX5" fmla="*/ 211211 w 449447"/>
                  <a:gd name="connsiteY5" fmla="*/ 427147 h 606236"/>
                  <a:gd name="connsiteX6" fmla="*/ 208340 w 449447"/>
                  <a:gd name="connsiteY6" fmla="*/ 425714 h 606236"/>
                  <a:gd name="connsiteX7" fmla="*/ 90635 w 449447"/>
                  <a:gd name="connsiteY7" fmla="*/ 306729 h 606236"/>
                  <a:gd name="connsiteX8" fmla="*/ 126521 w 449447"/>
                  <a:gd name="connsiteY8" fmla="*/ 276625 h 606236"/>
                  <a:gd name="connsiteX9" fmla="*/ 191115 w 449447"/>
                  <a:gd name="connsiteY9" fmla="*/ 326799 h 606236"/>
                  <a:gd name="connsiteX10" fmla="*/ 363366 w 449447"/>
                  <a:gd name="connsiteY10" fmla="*/ 179144 h 606236"/>
                  <a:gd name="connsiteX11" fmla="*/ 224006 w 449447"/>
                  <a:gd name="connsiteY11" fmla="*/ 65927 h 606236"/>
                  <a:gd name="connsiteX12" fmla="*/ 218262 w 449447"/>
                  <a:gd name="connsiteY12" fmla="*/ 70226 h 606236"/>
                  <a:gd name="connsiteX13" fmla="*/ 56001 w 449447"/>
                  <a:gd name="connsiteY13" fmla="*/ 123254 h 606236"/>
                  <a:gd name="connsiteX14" fmla="*/ 48822 w 449447"/>
                  <a:gd name="connsiteY14" fmla="*/ 130420 h 606236"/>
                  <a:gd name="connsiteX15" fmla="*/ 48822 w 449447"/>
                  <a:gd name="connsiteY15" fmla="*/ 365462 h 606236"/>
                  <a:gd name="connsiteX16" fmla="*/ 221134 w 449447"/>
                  <a:gd name="connsiteY16" fmla="*/ 538877 h 606236"/>
                  <a:gd name="connsiteX17" fmla="*/ 224006 w 449447"/>
                  <a:gd name="connsiteY17" fmla="*/ 540310 h 606236"/>
                  <a:gd name="connsiteX18" fmla="*/ 226877 w 449447"/>
                  <a:gd name="connsiteY18" fmla="*/ 538877 h 606236"/>
                  <a:gd name="connsiteX19" fmla="*/ 400625 w 449447"/>
                  <a:gd name="connsiteY19" fmla="*/ 365462 h 606236"/>
                  <a:gd name="connsiteX20" fmla="*/ 400625 w 449447"/>
                  <a:gd name="connsiteY20" fmla="*/ 130420 h 606236"/>
                  <a:gd name="connsiteX21" fmla="*/ 393446 w 449447"/>
                  <a:gd name="connsiteY21" fmla="*/ 123254 h 606236"/>
                  <a:gd name="connsiteX22" fmla="*/ 231185 w 449447"/>
                  <a:gd name="connsiteY22" fmla="*/ 70226 h 606236"/>
                  <a:gd name="connsiteX23" fmla="*/ 224006 w 449447"/>
                  <a:gd name="connsiteY23" fmla="*/ 65927 h 606236"/>
                  <a:gd name="connsiteX24" fmla="*/ 224006 w 449447"/>
                  <a:gd name="connsiteY24" fmla="*/ 0 h 606236"/>
                  <a:gd name="connsiteX25" fmla="*/ 232621 w 449447"/>
                  <a:gd name="connsiteY25" fmla="*/ 5733 h 606236"/>
                  <a:gd name="connsiteX26" fmla="*/ 440831 w 449447"/>
                  <a:gd name="connsiteY26" fmla="*/ 73093 h 606236"/>
                  <a:gd name="connsiteX27" fmla="*/ 449447 w 449447"/>
                  <a:gd name="connsiteY27" fmla="*/ 81692 h 606236"/>
                  <a:gd name="connsiteX28" fmla="*/ 449447 w 449447"/>
                  <a:gd name="connsiteY28" fmla="*/ 384093 h 606236"/>
                  <a:gd name="connsiteX29" fmla="*/ 228313 w 449447"/>
                  <a:gd name="connsiteY29" fmla="*/ 604803 h 606236"/>
                  <a:gd name="connsiteX30" fmla="*/ 224006 w 449447"/>
                  <a:gd name="connsiteY30" fmla="*/ 606236 h 606236"/>
                  <a:gd name="connsiteX31" fmla="*/ 221134 w 449447"/>
                  <a:gd name="connsiteY31" fmla="*/ 604803 h 606236"/>
                  <a:gd name="connsiteX32" fmla="*/ 0 w 449447"/>
                  <a:gd name="connsiteY32" fmla="*/ 384093 h 606236"/>
                  <a:gd name="connsiteX33" fmla="*/ 0 w 449447"/>
                  <a:gd name="connsiteY33" fmla="*/ 81692 h 606236"/>
                  <a:gd name="connsiteX34" fmla="*/ 8616 w 449447"/>
                  <a:gd name="connsiteY34" fmla="*/ 73093 h 606236"/>
                  <a:gd name="connsiteX35" fmla="*/ 216826 w 449447"/>
                  <a:gd name="connsiteY35" fmla="*/ 5733 h 606236"/>
                  <a:gd name="connsiteX36" fmla="*/ 224006 w 449447"/>
                  <a:gd name="connsiteY36" fmla="*/ 0 h 60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449447" h="606236">
                    <a:moveTo>
                      <a:pt x="363366" y="179144"/>
                    </a:moveTo>
                    <a:cubicBezTo>
                      <a:pt x="364801" y="177710"/>
                      <a:pt x="377720" y="197780"/>
                      <a:pt x="377720" y="197780"/>
                    </a:cubicBezTo>
                    <a:cubicBezTo>
                      <a:pt x="377720" y="199213"/>
                      <a:pt x="377720" y="200647"/>
                      <a:pt x="376285" y="202081"/>
                    </a:cubicBezTo>
                    <a:cubicBezTo>
                      <a:pt x="297336" y="275191"/>
                      <a:pt x="234178" y="376973"/>
                      <a:pt x="215517" y="424280"/>
                    </a:cubicBezTo>
                    <a:cubicBezTo>
                      <a:pt x="215517" y="425714"/>
                      <a:pt x="214082" y="427147"/>
                      <a:pt x="212646" y="427147"/>
                    </a:cubicBezTo>
                    <a:cubicBezTo>
                      <a:pt x="211211" y="427147"/>
                      <a:pt x="211211" y="427147"/>
                      <a:pt x="211211" y="427147"/>
                    </a:cubicBezTo>
                    <a:cubicBezTo>
                      <a:pt x="209776" y="427147"/>
                      <a:pt x="208340" y="427147"/>
                      <a:pt x="208340" y="425714"/>
                    </a:cubicBezTo>
                    <a:lnTo>
                      <a:pt x="90635" y="306729"/>
                    </a:lnTo>
                    <a:cubicBezTo>
                      <a:pt x="89200" y="306729"/>
                      <a:pt x="125086" y="275191"/>
                      <a:pt x="126521" y="276625"/>
                    </a:cubicBezTo>
                    <a:lnTo>
                      <a:pt x="191115" y="326799"/>
                    </a:lnTo>
                    <a:cubicBezTo>
                      <a:pt x="216953" y="296695"/>
                      <a:pt x="278676" y="230751"/>
                      <a:pt x="363366" y="179144"/>
                    </a:cubicBezTo>
                    <a:close/>
                    <a:moveTo>
                      <a:pt x="224006" y="65927"/>
                    </a:moveTo>
                    <a:cubicBezTo>
                      <a:pt x="221134" y="65927"/>
                      <a:pt x="219698" y="67360"/>
                      <a:pt x="218262" y="70226"/>
                    </a:cubicBezTo>
                    <a:cubicBezTo>
                      <a:pt x="218262" y="70226"/>
                      <a:pt x="193851" y="123254"/>
                      <a:pt x="56001" y="123254"/>
                    </a:cubicBezTo>
                    <a:cubicBezTo>
                      <a:pt x="51694" y="123254"/>
                      <a:pt x="48822" y="126120"/>
                      <a:pt x="48822" y="130420"/>
                    </a:cubicBezTo>
                    <a:lnTo>
                      <a:pt x="48822" y="365462"/>
                    </a:lnTo>
                    <a:cubicBezTo>
                      <a:pt x="48822" y="462918"/>
                      <a:pt x="213954" y="536010"/>
                      <a:pt x="221134" y="538877"/>
                    </a:cubicBezTo>
                    <a:cubicBezTo>
                      <a:pt x="222570" y="540310"/>
                      <a:pt x="224006" y="540310"/>
                      <a:pt x="224006" y="540310"/>
                    </a:cubicBezTo>
                    <a:cubicBezTo>
                      <a:pt x="225441" y="540310"/>
                      <a:pt x="226877" y="540310"/>
                      <a:pt x="226877" y="538877"/>
                    </a:cubicBezTo>
                    <a:cubicBezTo>
                      <a:pt x="234057" y="536010"/>
                      <a:pt x="400625" y="462918"/>
                      <a:pt x="400625" y="365462"/>
                    </a:cubicBezTo>
                    <a:lnTo>
                      <a:pt x="400625" y="130420"/>
                    </a:lnTo>
                    <a:cubicBezTo>
                      <a:pt x="400625" y="126120"/>
                      <a:pt x="397753" y="123254"/>
                      <a:pt x="393446" y="123254"/>
                    </a:cubicBezTo>
                    <a:cubicBezTo>
                      <a:pt x="254160" y="123254"/>
                      <a:pt x="231185" y="70226"/>
                      <a:pt x="231185" y="70226"/>
                    </a:cubicBezTo>
                    <a:cubicBezTo>
                      <a:pt x="229749" y="67360"/>
                      <a:pt x="226877" y="65927"/>
                      <a:pt x="224006" y="65927"/>
                    </a:cubicBezTo>
                    <a:close/>
                    <a:moveTo>
                      <a:pt x="224006" y="0"/>
                    </a:moveTo>
                    <a:cubicBezTo>
                      <a:pt x="228313" y="0"/>
                      <a:pt x="231185" y="2867"/>
                      <a:pt x="232621" y="5733"/>
                    </a:cubicBezTo>
                    <a:cubicBezTo>
                      <a:pt x="232621" y="5733"/>
                      <a:pt x="262776" y="73093"/>
                      <a:pt x="440831" y="73093"/>
                    </a:cubicBezTo>
                    <a:cubicBezTo>
                      <a:pt x="445139" y="73093"/>
                      <a:pt x="449447" y="77392"/>
                      <a:pt x="449447" y="81692"/>
                    </a:cubicBezTo>
                    <a:lnTo>
                      <a:pt x="449447" y="384093"/>
                    </a:lnTo>
                    <a:cubicBezTo>
                      <a:pt x="449447" y="507347"/>
                      <a:pt x="236929" y="600503"/>
                      <a:pt x="228313" y="604803"/>
                    </a:cubicBezTo>
                    <a:cubicBezTo>
                      <a:pt x="226877" y="604803"/>
                      <a:pt x="225441" y="606236"/>
                      <a:pt x="224006" y="606236"/>
                    </a:cubicBezTo>
                    <a:cubicBezTo>
                      <a:pt x="222570" y="606236"/>
                      <a:pt x="222570" y="604803"/>
                      <a:pt x="221134" y="604803"/>
                    </a:cubicBezTo>
                    <a:cubicBezTo>
                      <a:pt x="212518" y="600503"/>
                      <a:pt x="0" y="507347"/>
                      <a:pt x="0" y="384093"/>
                    </a:cubicBezTo>
                    <a:lnTo>
                      <a:pt x="0" y="81692"/>
                    </a:lnTo>
                    <a:cubicBezTo>
                      <a:pt x="0" y="77392"/>
                      <a:pt x="2872" y="73093"/>
                      <a:pt x="8616" y="73093"/>
                    </a:cubicBezTo>
                    <a:cubicBezTo>
                      <a:pt x="185235" y="73093"/>
                      <a:pt x="215390" y="5733"/>
                      <a:pt x="216826" y="5733"/>
                    </a:cubicBezTo>
                    <a:cubicBezTo>
                      <a:pt x="218262" y="2867"/>
                      <a:pt x="221134" y="0"/>
                      <a:pt x="22400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914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26" name="iṩlíḍè">
              <a:extLst>
                <a:ext uri="{FF2B5EF4-FFF2-40B4-BE49-F238E27FC236}">
                  <a16:creationId xmlns:a16="http://schemas.microsoft.com/office/drawing/2014/main" xmlns="" id="{115CAD1E-1644-44EB-AB6B-61AE9C245D4C}"/>
                </a:ext>
              </a:extLst>
            </p:cNvPr>
            <p:cNvSpPr/>
            <p:nvPr/>
          </p:nvSpPr>
          <p:spPr bwMode="auto">
            <a:xfrm>
              <a:off x="9142034" y="1409211"/>
              <a:ext cx="3915635" cy="600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000" dirty="0">
                  <a:solidFill>
                    <a:schemeClr val="bg1"/>
                  </a:solidFill>
                  <a:cs typeface="+mn-ea"/>
                  <a:sym typeface="+mn-lt"/>
                </a:rPr>
                <a:t>Yarn</a:t>
              </a:r>
              <a:r>
                <a:rPr lang="zh-CN" altLang="en-US" sz="4000" dirty="0">
                  <a:solidFill>
                    <a:schemeClr val="bg1"/>
                  </a:solidFill>
                  <a:cs typeface="+mn-ea"/>
                  <a:sym typeface="+mn-lt"/>
                </a:rPr>
                <a:t>与大数据计算框架</a:t>
              </a:r>
            </a:p>
          </p:txBody>
        </p:sp>
      </p:grpSp>
      <p:grpSp>
        <p:nvGrpSpPr>
          <p:cNvPr id="29" name="íśḻïḍè">
            <a:extLst>
              <a:ext uri="{FF2B5EF4-FFF2-40B4-BE49-F238E27FC236}">
                <a16:creationId xmlns:a16="http://schemas.microsoft.com/office/drawing/2014/main" xmlns="" id="{02414B2C-E7F8-457B-8E33-7C85FA921E88}"/>
              </a:ext>
            </a:extLst>
          </p:cNvPr>
          <p:cNvGrpSpPr/>
          <p:nvPr/>
        </p:nvGrpSpPr>
        <p:grpSpPr>
          <a:xfrm>
            <a:off x="5281894" y="5893096"/>
            <a:ext cx="6148113" cy="1684180"/>
            <a:chOff x="8532216" y="3078193"/>
            <a:chExt cx="4098740" cy="1122786"/>
          </a:xfrm>
        </p:grpSpPr>
        <p:grpSp>
          <p:nvGrpSpPr>
            <p:cNvPr id="30" name="ïsľîdè">
              <a:extLst>
                <a:ext uri="{FF2B5EF4-FFF2-40B4-BE49-F238E27FC236}">
                  <a16:creationId xmlns:a16="http://schemas.microsoft.com/office/drawing/2014/main" xmlns="" id="{70F8A0D8-AA45-4C97-845D-FFE1B5E64EB4}"/>
                </a:ext>
              </a:extLst>
            </p:cNvPr>
            <p:cNvGrpSpPr/>
            <p:nvPr/>
          </p:nvGrpSpPr>
          <p:grpSpPr>
            <a:xfrm>
              <a:off x="8532216" y="3407909"/>
              <a:ext cx="448582" cy="448582"/>
              <a:chOff x="8124825" y="1825228"/>
              <a:chExt cx="527448" cy="527448"/>
            </a:xfrm>
          </p:grpSpPr>
          <p:sp>
            <p:nvSpPr>
              <p:cNvPr id="32" name="ïšḷiḓe">
                <a:extLst>
                  <a:ext uri="{FF2B5EF4-FFF2-40B4-BE49-F238E27FC236}">
                    <a16:creationId xmlns:a16="http://schemas.microsoft.com/office/drawing/2014/main" xmlns="" id="{4D3A2FE5-3C7C-4CE0-970A-0D7F787B0235}"/>
                  </a:ext>
                </a:extLst>
              </p:cNvPr>
              <p:cNvSpPr/>
              <p:nvPr/>
            </p:nvSpPr>
            <p:spPr>
              <a:xfrm>
                <a:off x="8124825" y="1825228"/>
                <a:ext cx="527448" cy="527448"/>
              </a:xfrm>
              <a:prstGeom prst="ellipse">
                <a:avLst/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marL="0" marR="0" lvl="0" indent="0" algn="ctr" defTabSz="914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33" name="í$ļîdê">
                <a:extLst>
                  <a:ext uri="{FF2B5EF4-FFF2-40B4-BE49-F238E27FC236}">
                    <a16:creationId xmlns:a16="http://schemas.microsoft.com/office/drawing/2014/main" xmlns="" id="{08BE0F34-AA1F-4924-B633-2DEB52AA7990}"/>
                  </a:ext>
                </a:extLst>
              </p:cNvPr>
              <p:cNvSpPr/>
              <p:nvPr/>
            </p:nvSpPr>
            <p:spPr>
              <a:xfrm>
                <a:off x="8271272" y="1930763"/>
                <a:ext cx="234554" cy="316378"/>
              </a:xfrm>
              <a:custGeom>
                <a:avLst/>
                <a:gdLst>
                  <a:gd name="connsiteX0" fmla="*/ 363366 w 449447"/>
                  <a:gd name="connsiteY0" fmla="*/ 179144 h 606236"/>
                  <a:gd name="connsiteX1" fmla="*/ 377720 w 449447"/>
                  <a:gd name="connsiteY1" fmla="*/ 197780 h 606236"/>
                  <a:gd name="connsiteX2" fmla="*/ 376285 w 449447"/>
                  <a:gd name="connsiteY2" fmla="*/ 202081 h 606236"/>
                  <a:gd name="connsiteX3" fmla="*/ 215517 w 449447"/>
                  <a:gd name="connsiteY3" fmla="*/ 424280 h 606236"/>
                  <a:gd name="connsiteX4" fmla="*/ 212646 w 449447"/>
                  <a:gd name="connsiteY4" fmla="*/ 427147 h 606236"/>
                  <a:gd name="connsiteX5" fmla="*/ 211211 w 449447"/>
                  <a:gd name="connsiteY5" fmla="*/ 427147 h 606236"/>
                  <a:gd name="connsiteX6" fmla="*/ 208340 w 449447"/>
                  <a:gd name="connsiteY6" fmla="*/ 425714 h 606236"/>
                  <a:gd name="connsiteX7" fmla="*/ 90635 w 449447"/>
                  <a:gd name="connsiteY7" fmla="*/ 306729 h 606236"/>
                  <a:gd name="connsiteX8" fmla="*/ 126521 w 449447"/>
                  <a:gd name="connsiteY8" fmla="*/ 276625 h 606236"/>
                  <a:gd name="connsiteX9" fmla="*/ 191115 w 449447"/>
                  <a:gd name="connsiteY9" fmla="*/ 326799 h 606236"/>
                  <a:gd name="connsiteX10" fmla="*/ 363366 w 449447"/>
                  <a:gd name="connsiteY10" fmla="*/ 179144 h 606236"/>
                  <a:gd name="connsiteX11" fmla="*/ 224006 w 449447"/>
                  <a:gd name="connsiteY11" fmla="*/ 65927 h 606236"/>
                  <a:gd name="connsiteX12" fmla="*/ 218262 w 449447"/>
                  <a:gd name="connsiteY12" fmla="*/ 70226 h 606236"/>
                  <a:gd name="connsiteX13" fmla="*/ 56001 w 449447"/>
                  <a:gd name="connsiteY13" fmla="*/ 123254 h 606236"/>
                  <a:gd name="connsiteX14" fmla="*/ 48822 w 449447"/>
                  <a:gd name="connsiteY14" fmla="*/ 130420 h 606236"/>
                  <a:gd name="connsiteX15" fmla="*/ 48822 w 449447"/>
                  <a:gd name="connsiteY15" fmla="*/ 365462 h 606236"/>
                  <a:gd name="connsiteX16" fmla="*/ 221134 w 449447"/>
                  <a:gd name="connsiteY16" fmla="*/ 538877 h 606236"/>
                  <a:gd name="connsiteX17" fmla="*/ 224006 w 449447"/>
                  <a:gd name="connsiteY17" fmla="*/ 540310 h 606236"/>
                  <a:gd name="connsiteX18" fmla="*/ 226877 w 449447"/>
                  <a:gd name="connsiteY18" fmla="*/ 538877 h 606236"/>
                  <a:gd name="connsiteX19" fmla="*/ 400625 w 449447"/>
                  <a:gd name="connsiteY19" fmla="*/ 365462 h 606236"/>
                  <a:gd name="connsiteX20" fmla="*/ 400625 w 449447"/>
                  <a:gd name="connsiteY20" fmla="*/ 130420 h 606236"/>
                  <a:gd name="connsiteX21" fmla="*/ 393446 w 449447"/>
                  <a:gd name="connsiteY21" fmla="*/ 123254 h 606236"/>
                  <a:gd name="connsiteX22" fmla="*/ 231185 w 449447"/>
                  <a:gd name="connsiteY22" fmla="*/ 70226 h 606236"/>
                  <a:gd name="connsiteX23" fmla="*/ 224006 w 449447"/>
                  <a:gd name="connsiteY23" fmla="*/ 65927 h 606236"/>
                  <a:gd name="connsiteX24" fmla="*/ 224006 w 449447"/>
                  <a:gd name="connsiteY24" fmla="*/ 0 h 606236"/>
                  <a:gd name="connsiteX25" fmla="*/ 232621 w 449447"/>
                  <a:gd name="connsiteY25" fmla="*/ 5733 h 606236"/>
                  <a:gd name="connsiteX26" fmla="*/ 440831 w 449447"/>
                  <a:gd name="connsiteY26" fmla="*/ 73093 h 606236"/>
                  <a:gd name="connsiteX27" fmla="*/ 449447 w 449447"/>
                  <a:gd name="connsiteY27" fmla="*/ 81692 h 606236"/>
                  <a:gd name="connsiteX28" fmla="*/ 449447 w 449447"/>
                  <a:gd name="connsiteY28" fmla="*/ 384093 h 606236"/>
                  <a:gd name="connsiteX29" fmla="*/ 228313 w 449447"/>
                  <a:gd name="connsiteY29" fmla="*/ 604803 h 606236"/>
                  <a:gd name="connsiteX30" fmla="*/ 224006 w 449447"/>
                  <a:gd name="connsiteY30" fmla="*/ 606236 h 606236"/>
                  <a:gd name="connsiteX31" fmla="*/ 221134 w 449447"/>
                  <a:gd name="connsiteY31" fmla="*/ 604803 h 606236"/>
                  <a:gd name="connsiteX32" fmla="*/ 0 w 449447"/>
                  <a:gd name="connsiteY32" fmla="*/ 384093 h 606236"/>
                  <a:gd name="connsiteX33" fmla="*/ 0 w 449447"/>
                  <a:gd name="connsiteY33" fmla="*/ 81692 h 606236"/>
                  <a:gd name="connsiteX34" fmla="*/ 8616 w 449447"/>
                  <a:gd name="connsiteY34" fmla="*/ 73093 h 606236"/>
                  <a:gd name="connsiteX35" fmla="*/ 216826 w 449447"/>
                  <a:gd name="connsiteY35" fmla="*/ 5733 h 606236"/>
                  <a:gd name="connsiteX36" fmla="*/ 224006 w 449447"/>
                  <a:gd name="connsiteY36" fmla="*/ 0 h 60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449447" h="606236">
                    <a:moveTo>
                      <a:pt x="363366" y="179144"/>
                    </a:moveTo>
                    <a:cubicBezTo>
                      <a:pt x="364801" y="177710"/>
                      <a:pt x="377720" y="197780"/>
                      <a:pt x="377720" y="197780"/>
                    </a:cubicBezTo>
                    <a:cubicBezTo>
                      <a:pt x="377720" y="199213"/>
                      <a:pt x="377720" y="200647"/>
                      <a:pt x="376285" y="202081"/>
                    </a:cubicBezTo>
                    <a:cubicBezTo>
                      <a:pt x="297336" y="275191"/>
                      <a:pt x="234178" y="376973"/>
                      <a:pt x="215517" y="424280"/>
                    </a:cubicBezTo>
                    <a:cubicBezTo>
                      <a:pt x="215517" y="425714"/>
                      <a:pt x="214082" y="427147"/>
                      <a:pt x="212646" y="427147"/>
                    </a:cubicBezTo>
                    <a:cubicBezTo>
                      <a:pt x="211211" y="427147"/>
                      <a:pt x="211211" y="427147"/>
                      <a:pt x="211211" y="427147"/>
                    </a:cubicBezTo>
                    <a:cubicBezTo>
                      <a:pt x="209776" y="427147"/>
                      <a:pt x="208340" y="427147"/>
                      <a:pt x="208340" y="425714"/>
                    </a:cubicBezTo>
                    <a:lnTo>
                      <a:pt x="90635" y="306729"/>
                    </a:lnTo>
                    <a:cubicBezTo>
                      <a:pt x="89200" y="306729"/>
                      <a:pt x="125086" y="275191"/>
                      <a:pt x="126521" y="276625"/>
                    </a:cubicBezTo>
                    <a:lnTo>
                      <a:pt x="191115" y="326799"/>
                    </a:lnTo>
                    <a:cubicBezTo>
                      <a:pt x="216953" y="296695"/>
                      <a:pt x="278676" y="230751"/>
                      <a:pt x="363366" y="179144"/>
                    </a:cubicBezTo>
                    <a:close/>
                    <a:moveTo>
                      <a:pt x="224006" y="65927"/>
                    </a:moveTo>
                    <a:cubicBezTo>
                      <a:pt x="221134" y="65927"/>
                      <a:pt x="219698" y="67360"/>
                      <a:pt x="218262" y="70226"/>
                    </a:cubicBezTo>
                    <a:cubicBezTo>
                      <a:pt x="218262" y="70226"/>
                      <a:pt x="193851" y="123254"/>
                      <a:pt x="56001" y="123254"/>
                    </a:cubicBezTo>
                    <a:cubicBezTo>
                      <a:pt x="51694" y="123254"/>
                      <a:pt x="48822" y="126120"/>
                      <a:pt x="48822" y="130420"/>
                    </a:cubicBezTo>
                    <a:lnTo>
                      <a:pt x="48822" y="365462"/>
                    </a:lnTo>
                    <a:cubicBezTo>
                      <a:pt x="48822" y="462918"/>
                      <a:pt x="213954" y="536010"/>
                      <a:pt x="221134" y="538877"/>
                    </a:cubicBezTo>
                    <a:cubicBezTo>
                      <a:pt x="222570" y="540310"/>
                      <a:pt x="224006" y="540310"/>
                      <a:pt x="224006" y="540310"/>
                    </a:cubicBezTo>
                    <a:cubicBezTo>
                      <a:pt x="225441" y="540310"/>
                      <a:pt x="226877" y="540310"/>
                      <a:pt x="226877" y="538877"/>
                    </a:cubicBezTo>
                    <a:cubicBezTo>
                      <a:pt x="234057" y="536010"/>
                      <a:pt x="400625" y="462918"/>
                      <a:pt x="400625" y="365462"/>
                    </a:cubicBezTo>
                    <a:lnTo>
                      <a:pt x="400625" y="130420"/>
                    </a:lnTo>
                    <a:cubicBezTo>
                      <a:pt x="400625" y="126120"/>
                      <a:pt x="397753" y="123254"/>
                      <a:pt x="393446" y="123254"/>
                    </a:cubicBezTo>
                    <a:cubicBezTo>
                      <a:pt x="254160" y="123254"/>
                      <a:pt x="231185" y="70226"/>
                      <a:pt x="231185" y="70226"/>
                    </a:cubicBezTo>
                    <a:cubicBezTo>
                      <a:pt x="229749" y="67360"/>
                      <a:pt x="226877" y="65927"/>
                      <a:pt x="224006" y="65927"/>
                    </a:cubicBezTo>
                    <a:close/>
                    <a:moveTo>
                      <a:pt x="224006" y="0"/>
                    </a:moveTo>
                    <a:cubicBezTo>
                      <a:pt x="228313" y="0"/>
                      <a:pt x="231185" y="2867"/>
                      <a:pt x="232621" y="5733"/>
                    </a:cubicBezTo>
                    <a:cubicBezTo>
                      <a:pt x="232621" y="5733"/>
                      <a:pt x="262776" y="73093"/>
                      <a:pt x="440831" y="73093"/>
                    </a:cubicBezTo>
                    <a:cubicBezTo>
                      <a:pt x="445139" y="73093"/>
                      <a:pt x="449447" y="77392"/>
                      <a:pt x="449447" y="81692"/>
                    </a:cubicBezTo>
                    <a:lnTo>
                      <a:pt x="449447" y="384093"/>
                    </a:lnTo>
                    <a:cubicBezTo>
                      <a:pt x="449447" y="507347"/>
                      <a:pt x="236929" y="600503"/>
                      <a:pt x="228313" y="604803"/>
                    </a:cubicBezTo>
                    <a:cubicBezTo>
                      <a:pt x="226877" y="604803"/>
                      <a:pt x="225441" y="606236"/>
                      <a:pt x="224006" y="606236"/>
                    </a:cubicBezTo>
                    <a:cubicBezTo>
                      <a:pt x="222570" y="606236"/>
                      <a:pt x="222570" y="604803"/>
                      <a:pt x="221134" y="604803"/>
                    </a:cubicBezTo>
                    <a:cubicBezTo>
                      <a:pt x="212518" y="600503"/>
                      <a:pt x="0" y="507347"/>
                      <a:pt x="0" y="384093"/>
                    </a:cubicBezTo>
                    <a:lnTo>
                      <a:pt x="0" y="81692"/>
                    </a:lnTo>
                    <a:cubicBezTo>
                      <a:pt x="0" y="77392"/>
                      <a:pt x="2872" y="73093"/>
                      <a:pt x="8616" y="73093"/>
                    </a:cubicBezTo>
                    <a:cubicBezTo>
                      <a:pt x="185235" y="73093"/>
                      <a:pt x="215390" y="5733"/>
                      <a:pt x="216826" y="5733"/>
                    </a:cubicBezTo>
                    <a:cubicBezTo>
                      <a:pt x="218262" y="2867"/>
                      <a:pt x="221134" y="0"/>
                      <a:pt x="22400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marL="0" marR="0" lvl="0" indent="0" algn="ctr" defTabSz="9143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</p:grpSp>
        <p:sp>
          <p:nvSpPr>
            <p:cNvPr id="31" name="iṧļíďe">
              <a:extLst>
                <a:ext uri="{FF2B5EF4-FFF2-40B4-BE49-F238E27FC236}">
                  <a16:creationId xmlns:a16="http://schemas.microsoft.com/office/drawing/2014/main" xmlns="" id="{BF75F9FD-D8E4-4E2E-887C-FCAF5868B3C5}"/>
                </a:ext>
              </a:extLst>
            </p:cNvPr>
            <p:cNvSpPr/>
            <p:nvPr/>
          </p:nvSpPr>
          <p:spPr bwMode="auto">
            <a:xfrm>
              <a:off x="9142035" y="3078193"/>
              <a:ext cx="3488921" cy="1122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000" dirty="0">
                  <a:solidFill>
                    <a:schemeClr val="bg1"/>
                  </a:solidFill>
                  <a:cs typeface="+mn-ea"/>
                  <a:sym typeface="+mn-lt"/>
                </a:rPr>
                <a:t>Spark on Yarn</a:t>
              </a:r>
              <a:endParaRPr lang="zh-CN" altLang="en-US" sz="4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4" name="图片 33">
            <a:extLst>
              <a:ext uri="{FF2B5EF4-FFF2-40B4-BE49-F238E27FC236}">
                <a16:creationId xmlns:a16="http://schemas.microsoft.com/office/drawing/2014/main" xmlns="" id="{AE800B59-BEFE-4F9F-B94F-DFBC7DC57E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03802009-1700-4E48-A019-528BCB146C6C}"/>
              </a:ext>
            </a:extLst>
          </p:cNvPr>
          <p:cNvGrpSpPr/>
          <p:nvPr/>
        </p:nvGrpSpPr>
        <p:grpSpPr>
          <a:xfrm>
            <a:off x="5281894" y="4471694"/>
            <a:ext cx="8995173" cy="1404085"/>
            <a:chOff x="5281894" y="4338344"/>
            <a:chExt cx="8995173" cy="1404085"/>
          </a:xfrm>
        </p:grpSpPr>
        <p:sp>
          <p:nvSpPr>
            <p:cNvPr id="14" name="íšḷiḑê">
              <a:extLst>
                <a:ext uri="{FF2B5EF4-FFF2-40B4-BE49-F238E27FC236}">
                  <a16:creationId xmlns:a16="http://schemas.microsoft.com/office/drawing/2014/main" xmlns="" id="{91D57A98-730C-410F-8524-192ED6A79BD5}"/>
                </a:ext>
              </a:extLst>
            </p:cNvPr>
            <p:cNvSpPr/>
            <p:nvPr/>
          </p:nvSpPr>
          <p:spPr bwMode="auto">
            <a:xfrm>
              <a:off x="6211929" y="4338344"/>
              <a:ext cx="8065138" cy="14040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000" kern="0" dirty="0">
                  <a:solidFill>
                    <a:schemeClr val="bg1"/>
                  </a:solidFill>
                  <a:cs typeface="+mn-ea"/>
                  <a:sym typeface="+mn-lt"/>
                </a:rPr>
                <a:t>MapReduce on Yarn</a:t>
              </a:r>
              <a:endParaRPr lang="zh-CN" altLang="en-US" sz="4000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7" name="îṣļîḋê">
              <a:extLst>
                <a:ext uri="{FF2B5EF4-FFF2-40B4-BE49-F238E27FC236}">
                  <a16:creationId xmlns:a16="http://schemas.microsoft.com/office/drawing/2014/main" xmlns="" id="{C44EA2B6-FD20-46CD-93F7-FDE6E374E8C0}"/>
                </a:ext>
              </a:extLst>
            </p:cNvPr>
            <p:cNvSpPr/>
            <p:nvPr/>
          </p:nvSpPr>
          <p:spPr>
            <a:xfrm>
              <a:off x="5281894" y="4678780"/>
              <a:ext cx="672873" cy="672873"/>
            </a:xfrm>
            <a:prstGeom prst="ellipse">
              <a:avLst/>
            </a:prstGeom>
            <a:solidFill>
              <a:schemeClr val="accent2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marL="0" marR="0" lvl="0" indent="0" algn="ct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38" name="îṥ1ïḋe">
              <a:extLst>
                <a:ext uri="{FF2B5EF4-FFF2-40B4-BE49-F238E27FC236}">
                  <a16:creationId xmlns:a16="http://schemas.microsoft.com/office/drawing/2014/main" xmlns="" id="{EFB9F345-8EF3-4CFA-B353-0AB25BBF5784}"/>
                </a:ext>
              </a:extLst>
            </p:cNvPr>
            <p:cNvSpPr/>
            <p:nvPr/>
          </p:nvSpPr>
          <p:spPr>
            <a:xfrm>
              <a:off x="5468719" y="4813413"/>
              <a:ext cx="299224" cy="403608"/>
            </a:xfrm>
            <a:custGeom>
              <a:avLst/>
              <a:gdLst>
                <a:gd name="connsiteX0" fmla="*/ 363366 w 449447"/>
                <a:gd name="connsiteY0" fmla="*/ 179144 h 606236"/>
                <a:gd name="connsiteX1" fmla="*/ 377720 w 449447"/>
                <a:gd name="connsiteY1" fmla="*/ 197780 h 606236"/>
                <a:gd name="connsiteX2" fmla="*/ 376285 w 449447"/>
                <a:gd name="connsiteY2" fmla="*/ 202081 h 606236"/>
                <a:gd name="connsiteX3" fmla="*/ 215517 w 449447"/>
                <a:gd name="connsiteY3" fmla="*/ 424280 h 606236"/>
                <a:gd name="connsiteX4" fmla="*/ 212646 w 449447"/>
                <a:gd name="connsiteY4" fmla="*/ 427147 h 606236"/>
                <a:gd name="connsiteX5" fmla="*/ 211211 w 449447"/>
                <a:gd name="connsiteY5" fmla="*/ 427147 h 606236"/>
                <a:gd name="connsiteX6" fmla="*/ 208340 w 449447"/>
                <a:gd name="connsiteY6" fmla="*/ 425714 h 606236"/>
                <a:gd name="connsiteX7" fmla="*/ 90635 w 449447"/>
                <a:gd name="connsiteY7" fmla="*/ 306729 h 606236"/>
                <a:gd name="connsiteX8" fmla="*/ 126521 w 449447"/>
                <a:gd name="connsiteY8" fmla="*/ 276625 h 606236"/>
                <a:gd name="connsiteX9" fmla="*/ 191115 w 449447"/>
                <a:gd name="connsiteY9" fmla="*/ 326799 h 606236"/>
                <a:gd name="connsiteX10" fmla="*/ 363366 w 449447"/>
                <a:gd name="connsiteY10" fmla="*/ 179144 h 606236"/>
                <a:gd name="connsiteX11" fmla="*/ 224006 w 449447"/>
                <a:gd name="connsiteY11" fmla="*/ 65927 h 606236"/>
                <a:gd name="connsiteX12" fmla="*/ 218262 w 449447"/>
                <a:gd name="connsiteY12" fmla="*/ 70226 h 606236"/>
                <a:gd name="connsiteX13" fmla="*/ 56001 w 449447"/>
                <a:gd name="connsiteY13" fmla="*/ 123254 h 606236"/>
                <a:gd name="connsiteX14" fmla="*/ 48822 w 449447"/>
                <a:gd name="connsiteY14" fmla="*/ 130420 h 606236"/>
                <a:gd name="connsiteX15" fmla="*/ 48822 w 449447"/>
                <a:gd name="connsiteY15" fmla="*/ 365462 h 606236"/>
                <a:gd name="connsiteX16" fmla="*/ 221134 w 449447"/>
                <a:gd name="connsiteY16" fmla="*/ 538877 h 606236"/>
                <a:gd name="connsiteX17" fmla="*/ 224006 w 449447"/>
                <a:gd name="connsiteY17" fmla="*/ 540310 h 606236"/>
                <a:gd name="connsiteX18" fmla="*/ 226877 w 449447"/>
                <a:gd name="connsiteY18" fmla="*/ 538877 h 606236"/>
                <a:gd name="connsiteX19" fmla="*/ 400625 w 449447"/>
                <a:gd name="connsiteY19" fmla="*/ 365462 h 606236"/>
                <a:gd name="connsiteX20" fmla="*/ 400625 w 449447"/>
                <a:gd name="connsiteY20" fmla="*/ 130420 h 606236"/>
                <a:gd name="connsiteX21" fmla="*/ 393446 w 449447"/>
                <a:gd name="connsiteY21" fmla="*/ 123254 h 606236"/>
                <a:gd name="connsiteX22" fmla="*/ 231185 w 449447"/>
                <a:gd name="connsiteY22" fmla="*/ 70226 h 606236"/>
                <a:gd name="connsiteX23" fmla="*/ 224006 w 449447"/>
                <a:gd name="connsiteY23" fmla="*/ 65927 h 606236"/>
                <a:gd name="connsiteX24" fmla="*/ 224006 w 449447"/>
                <a:gd name="connsiteY24" fmla="*/ 0 h 606236"/>
                <a:gd name="connsiteX25" fmla="*/ 232621 w 449447"/>
                <a:gd name="connsiteY25" fmla="*/ 5733 h 606236"/>
                <a:gd name="connsiteX26" fmla="*/ 440831 w 449447"/>
                <a:gd name="connsiteY26" fmla="*/ 73093 h 606236"/>
                <a:gd name="connsiteX27" fmla="*/ 449447 w 449447"/>
                <a:gd name="connsiteY27" fmla="*/ 81692 h 606236"/>
                <a:gd name="connsiteX28" fmla="*/ 449447 w 449447"/>
                <a:gd name="connsiteY28" fmla="*/ 384093 h 606236"/>
                <a:gd name="connsiteX29" fmla="*/ 228313 w 449447"/>
                <a:gd name="connsiteY29" fmla="*/ 604803 h 606236"/>
                <a:gd name="connsiteX30" fmla="*/ 224006 w 449447"/>
                <a:gd name="connsiteY30" fmla="*/ 606236 h 606236"/>
                <a:gd name="connsiteX31" fmla="*/ 221134 w 449447"/>
                <a:gd name="connsiteY31" fmla="*/ 604803 h 606236"/>
                <a:gd name="connsiteX32" fmla="*/ 0 w 449447"/>
                <a:gd name="connsiteY32" fmla="*/ 384093 h 606236"/>
                <a:gd name="connsiteX33" fmla="*/ 0 w 449447"/>
                <a:gd name="connsiteY33" fmla="*/ 81692 h 606236"/>
                <a:gd name="connsiteX34" fmla="*/ 8616 w 449447"/>
                <a:gd name="connsiteY34" fmla="*/ 73093 h 606236"/>
                <a:gd name="connsiteX35" fmla="*/ 216826 w 449447"/>
                <a:gd name="connsiteY35" fmla="*/ 5733 h 606236"/>
                <a:gd name="connsiteX36" fmla="*/ 224006 w 449447"/>
                <a:gd name="connsiteY36" fmla="*/ 0 h 60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9447" h="606236">
                  <a:moveTo>
                    <a:pt x="363366" y="179144"/>
                  </a:moveTo>
                  <a:cubicBezTo>
                    <a:pt x="364801" y="177710"/>
                    <a:pt x="377720" y="197780"/>
                    <a:pt x="377720" y="197780"/>
                  </a:cubicBezTo>
                  <a:cubicBezTo>
                    <a:pt x="377720" y="199213"/>
                    <a:pt x="377720" y="200647"/>
                    <a:pt x="376285" y="202081"/>
                  </a:cubicBezTo>
                  <a:cubicBezTo>
                    <a:pt x="297336" y="275191"/>
                    <a:pt x="234178" y="376973"/>
                    <a:pt x="215517" y="424280"/>
                  </a:cubicBezTo>
                  <a:cubicBezTo>
                    <a:pt x="215517" y="425714"/>
                    <a:pt x="214082" y="427147"/>
                    <a:pt x="212646" y="427147"/>
                  </a:cubicBezTo>
                  <a:cubicBezTo>
                    <a:pt x="211211" y="427147"/>
                    <a:pt x="211211" y="427147"/>
                    <a:pt x="211211" y="427147"/>
                  </a:cubicBezTo>
                  <a:cubicBezTo>
                    <a:pt x="209776" y="427147"/>
                    <a:pt x="208340" y="427147"/>
                    <a:pt x="208340" y="425714"/>
                  </a:cubicBezTo>
                  <a:lnTo>
                    <a:pt x="90635" y="306729"/>
                  </a:lnTo>
                  <a:cubicBezTo>
                    <a:pt x="89200" y="306729"/>
                    <a:pt x="125086" y="275191"/>
                    <a:pt x="126521" y="276625"/>
                  </a:cubicBezTo>
                  <a:lnTo>
                    <a:pt x="191115" y="326799"/>
                  </a:lnTo>
                  <a:cubicBezTo>
                    <a:pt x="216953" y="296695"/>
                    <a:pt x="278676" y="230751"/>
                    <a:pt x="363366" y="179144"/>
                  </a:cubicBezTo>
                  <a:close/>
                  <a:moveTo>
                    <a:pt x="224006" y="65927"/>
                  </a:moveTo>
                  <a:cubicBezTo>
                    <a:pt x="221134" y="65927"/>
                    <a:pt x="219698" y="67360"/>
                    <a:pt x="218262" y="70226"/>
                  </a:cubicBezTo>
                  <a:cubicBezTo>
                    <a:pt x="218262" y="70226"/>
                    <a:pt x="193851" y="123254"/>
                    <a:pt x="56001" y="123254"/>
                  </a:cubicBezTo>
                  <a:cubicBezTo>
                    <a:pt x="51694" y="123254"/>
                    <a:pt x="48822" y="126120"/>
                    <a:pt x="48822" y="130420"/>
                  </a:cubicBezTo>
                  <a:lnTo>
                    <a:pt x="48822" y="365462"/>
                  </a:lnTo>
                  <a:cubicBezTo>
                    <a:pt x="48822" y="462918"/>
                    <a:pt x="213954" y="536010"/>
                    <a:pt x="221134" y="538877"/>
                  </a:cubicBezTo>
                  <a:cubicBezTo>
                    <a:pt x="222570" y="540310"/>
                    <a:pt x="224006" y="540310"/>
                    <a:pt x="224006" y="540310"/>
                  </a:cubicBezTo>
                  <a:cubicBezTo>
                    <a:pt x="225441" y="540310"/>
                    <a:pt x="226877" y="540310"/>
                    <a:pt x="226877" y="538877"/>
                  </a:cubicBezTo>
                  <a:cubicBezTo>
                    <a:pt x="234057" y="536010"/>
                    <a:pt x="400625" y="462918"/>
                    <a:pt x="400625" y="365462"/>
                  </a:cubicBezTo>
                  <a:lnTo>
                    <a:pt x="400625" y="130420"/>
                  </a:lnTo>
                  <a:cubicBezTo>
                    <a:pt x="400625" y="126120"/>
                    <a:pt x="397753" y="123254"/>
                    <a:pt x="393446" y="123254"/>
                  </a:cubicBezTo>
                  <a:cubicBezTo>
                    <a:pt x="254160" y="123254"/>
                    <a:pt x="231185" y="70226"/>
                    <a:pt x="231185" y="70226"/>
                  </a:cubicBezTo>
                  <a:cubicBezTo>
                    <a:pt x="229749" y="67360"/>
                    <a:pt x="226877" y="65927"/>
                    <a:pt x="224006" y="65927"/>
                  </a:cubicBezTo>
                  <a:close/>
                  <a:moveTo>
                    <a:pt x="224006" y="0"/>
                  </a:moveTo>
                  <a:cubicBezTo>
                    <a:pt x="228313" y="0"/>
                    <a:pt x="231185" y="2867"/>
                    <a:pt x="232621" y="5733"/>
                  </a:cubicBezTo>
                  <a:cubicBezTo>
                    <a:pt x="232621" y="5733"/>
                    <a:pt x="262776" y="73093"/>
                    <a:pt x="440831" y="73093"/>
                  </a:cubicBezTo>
                  <a:cubicBezTo>
                    <a:pt x="445139" y="73093"/>
                    <a:pt x="449447" y="77392"/>
                    <a:pt x="449447" y="81692"/>
                  </a:cubicBezTo>
                  <a:lnTo>
                    <a:pt x="449447" y="384093"/>
                  </a:lnTo>
                  <a:cubicBezTo>
                    <a:pt x="449447" y="507347"/>
                    <a:pt x="236929" y="600503"/>
                    <a:pt x="228313" y="604803"/>
                  </a:cubicBezTo>
                  <a:cubicBezTo>
                    <a:pt x="226877" y="604803"/>
                    <a:pt x="225441" y="606236"/>
                    <a:pt x="224006" y="606236"/>
                  </a:cubicBezTo>
                  <a:cubicBezTo>
                    <a:pt x="222570" y="606236"/>
                    <a:pt x="222570" y="604803"/>
                    <a:pt x="221134" y="604803"/>
                  </a:cubicBezTo>
                  <a:cubicBezTo>
                    <a:pt x="212518" y="600503"/>
                    <a:pt x="0" y="507347"/>
                    <a:pt x="0" y="384093"/>
                  </a:cubicBezTo>
                  <a:lnTo>
                    <a:pt x="0" y="81692"/>
                  </a:lnTo>
                  <a:cubicBezTo>
                    <a:pt x="0" y="77392"/>
                    <a:pt x="2872" y="73093"/>
                    <a:pt x="8616" y="73093"/>
                  </a:cubicBezTo>
                  <a:cubicBezTo>
                    <a:pt x="185235" y="73093"/>
                    <a:pt x="215390" y="5733"/>
                    <a:pt x="216826" y="5733"/>
                  </a:cubicBezTo>
                  <a:cubicBezTo>
                    <a:pt x="218262" y="2867"/>
                    <a:pt x="221134" y="0"/>
                    <a:pt x="224006" y="0"/>
                  </a:cubicBez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116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581E83FC-7F40-4E58-ABB5-A788F95818F5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本章总结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0" name="直线连接符 5">
            <a:extLst>
              <a:ext uri="{FF2B5EF4-FFF2-40B4-BE49-F238E27FC236}">
                <a16:creationId xmlns:a16="http://schemas.microsoft.com/office/drawing/2014/main" xmlns="" id="{ACBDB3AD-F00E-4E6E-B13D-AB5D42E4C44F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248271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íśḻïḍè">
            <a:extLst>
              <a:ext uri="{FF2B5EF4-FFF2-40B4-BE49-F238E27FC236}">
                <a16:creationId xmlns:a16="http://schemas.microsoft.com/office/drawing/2014/main" xmlns="" id="{02414B2C-E7F8-457B-8E33-7C85FA921E88}"/>
              </a:ext>
            </a:extLst>
          </p:cNvPr>
          <p:cNvGrpSpPr/>
          <p:nvPr/>
        </p:nvGrpSpPr>
        <p:grpSpPr>
          <a:xfrm>
            <a:off x="5281894" y="5893096"/>
            <a:ext cx="7030754" cy="1684180"/>
            <a:chOff x="8532216" y="3078193"/>
            <a:chExt cx="4687167" cy="1122786"/>
          </a:xfrm>
        </p:grpSpPr>
        <p:grpSp>
          <p:nvGrpSpPr>
            <p:cNvPr id="30" name="ïsľîdè">
              <a:extLst>
                <a:ext uri="{FF2B5EF4-FFF2-40B4-BE49-F238E27FC236}">
                  <a16:creationId xmlns:a16="http://schemas.microsoft.com/office/drawing/2014/main" xmlns="" id="{70F8A0D8-AA45-4C97-845D-FFE1B5E64EB4}"/>
                </a:ext>
              </a:extLst>
            </p:cNvPr>
            <p:cNvGrpSpPr/>
            <p:nvPr/>
          </p:nvGrpSpPr>
          <p:grpSpPr>
            <a:xfrm>
              <a:off x="8532216" y="3407909"/>
              <a:ext cx="448582" cy="448582"/>
              <a:chOff x="8124825" y="1825228"/>
              <a:chExt cx="527448" cy="527448"/>
            </a:xfrm>
          </p:grpSpPr>
          <p:sp>
            <p:nvSpPr>
              <p:cNvPr id="32" name="ïšḷiḓe">
                <a:extLst>
                  <a:ext uri="{FF2B5EF4-FFF2-40B4-BE49-F238E27FC236}">
                    <a16:creationId xmlns:a16="http://schemas.microsoft.com/office/drawing/2014/main" xmlns="" id="{4D3A2FE5-3C7C-4CE0-970A-0D7F787B0235}"/>
                  </a:ext>
                </a:extLst>
              </p:cNvPr>
              <p:cNvSpPr/>
              <p:nvPr/>
            </p:nvSpPr>
            <p:spPr>
              <a:xfrm>
                <a:off x="8124825" y="1825228"/>
                <a:ext cx="527448" cy="527448"/>
              </a:xfrm>
              <a:prstGeom prst="ellipse">
                <a:avLst/>
              </a:prstGeom>
              <a:solidFill>
                <a:srgbClr val="5B9BD5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/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3" name="í$ļîdê">
                <a:extLst>
                  <a:ext uri="{FF2B5EF4-FFF2-40B4-BE49-F238E27FC236}">
                    <a16:creationId xmlns:a16="http://schemas.microsoft.com/office/drawing/2014/main" xmlns="" id="{08BE0F34-AA1F-4924-B633-2DEB52AA7990}"/>
                  </a:ext>
                </a:extLst>
              </p:cNvPr>
              <p:cNvSpPr/>
              <p:nvPr/>
            </p:nvSpPr>
            <p:spPr>
              <a:xfrm>
                <a:off x="8271272" y="1930763"/>
                <a:ext cx="234554" cy="316378"/>
              </a:xfrm>
              <a:custGeom>
                <a:avLst/>
                <a:gdLst>
                  <a:gd name="connsiteX0" fmla="*/ 363366 w 449447"/>
                  <a:gd name="connsiteY0" fmla="*/ 179144 h 606236"/>
                  <a:gd name="connsiteX1" fmla="*/ 377720 w 449447"/>
                  <a:gd name="connsiteY1" fmla="*/ 197780 h 606236"/>
                  <a:gd name="connsiteX2" fmla="*/ 376285 w 449447"/>
                  <a:gd name="connsiteY2" fmla="*/ 202081 h 606236"/>
                  <a:gd name="connsiteX3" fmla="*/ 215517 w 449447"/>
                  <a:gd name="connsiteY3" fmla="*/ 424280 h 606236"/>
                  <a:gd name="connsiteX4" fmla="*/ 212646 w 449447"/>
                  <a:gd name="connsiteY4" fmla="*/ 427147 h 606236"/>
                  <a:gd name="connsiteX5" fmla="*/ 211211 w 449447"/>
                  <a:gd name="connsiteY5" fmla="*/ 427147 h 606236"/>
                  <a:gd name="connsiteX6" fmla="*/ 208340 w 449447"/>
                  <a:gd name="connsiteY6" fmla="*/ 425714 h 606236"/>
                  <a:gd name="connsiteX7" fmla="*/ 90635 w 449447"/>
                  <a:gd name="connsiteY7" fmla="*/ 306729 h 606236"/>
                  <a:gd name="connsiteX8" fmla="*/ 126521 w 449447"/>
                  <a:gd name="connsiteY8" fmla="*/ 276625 h 606236"/>
                  <a:gd name="connsiteX9" fmla="*/ 191115 w 449447"/>
                  <a:gd name="connsiteY9" fmla="*/ 326799 h 606236"/>
                  <a:gd name="connsiteX10" fmla="*/ 363366 w 449447"/>
                  <a:gd name="connsiteY10" fmla="*/ 179144 h 606236"/>
                  <a:gd name="connsiteX11" fmla="*/ 224006 w 449447"/>
                  <a:gd name="connsiteY11" fmla="*/ 65927 h 606236"/>
                  <a:gd name="connsiteX12" fmla="*/ 218262 w 449447"/>
                  <a:gd name="connsiteY12" fmla="*/ 70226 h 606236"/>
                  <a:gd name="connsiteX13" fmla="*/ 56001 w 449447"/>
                  <a:gd name="connsiteY13" fmla="*/ 123254 h 606236"/>
                  <a:gd name="connsiteX14" fmla="*/ 48822 w 449447"/>
                  <a:gd name="connsiteY14" fmla="*/ 130420 h 606236"/>
                  <a:gd name="connsiteX15" fmla="*/ 48822 w 449447"/>
                  <a:gd name="connsiteY15" fmla="*/ 365462 h 606236"/>
                  <a:gd name="connsiteX16" fmla="*/ 221134 w 449447"/>
                  <a:gd name="connsiteY16" fmla="*/ 538877 h 606236"/>
                  <a:gd name="connsiteX17" fmla="*/ 224006 w 449447"/>
                  <a:gd name="connsiteY17" fmla="*/ 540310 h 606236"/>
                  <a:gd name="connsiteX18" fmla="*/ 226877 w 449447"/>
                  <a:gd name="connsiteY18" fmla="*/ 538877 h 606236"/>
                  <a:gd name="connsiteX19" fmla="*/ 400625 w 449447"/>
                  <a:gd name="connsiteY19" fmla="*/ 365462 h 606236"/>
                  <a:gd name="connsiteX20" fmla="*/ 400625 w 449447"/>
                  <a:gd name="connsiteY20" fmla="*/ 130420 h 606236"/>
                  <a:gd name="connsiteX21" fmla="*/ 393446 w 449447"/>
                  <a:gd name="connsiteY21" fmla="*/ 123254 h 606236"/>
                  <a:gd name="connsiteX22" fmla="*/ 231185 w 449447"/>
                  <a:gd name="connsiteY22" fmla="*/ 70226 h 606236"/>
                  <a:gd name="connsiteX23" fmla="*/ 224006 w 449447"/>
                  <a:gd name="connsiteY23" fmla="*/ 65927 h 606236"/>
                  <a:gd name="connsiteX24" fmla="*/ 224006 w 449447"/>
                  <a:gd name="connsiteY24" fmla="*/ 0 h 606236"/>
                  <a:gd name="connsiteX25" fmla="*/ 232621 w 449447"/>
                  <a:gd name="connsiteY25" fmla="*/ 5733 h 606236"/>
                  <a:gd name="connsiteX26" fmla="*/ 440831 w 449447"/>
                  <a:gd name="connsiteY26" fmla="*/ 73093 h 606236"/>
                  <a:gd name="connsiteX27" fmla="*/ 449447 w 449447"/>
                  <a:gd name="connsiteY27" fmla="*/ 81692 h 606236"/>
                  <a:gd name="connsiteX28" fmla="*/ 449447 w 449447"/>
                  <a:gd name="connsiteY28" fmla="*/ 384093 h 606236"/>
                  <a:gd name="connsiteX29" fmla="*/ 228313 w 449447"/>
                  <a:gd name="connsiteY29" fmla="*/ 604803 h 606236"/>
                  <a:gd name="connsiteX30" fmla="*/ 224006 w 449447"/>
                  <a:gd name="connsiteY30" fmla="*/ 606236 h 606236"/>
                  <a:gd name="connsiteX31" fmla="*/ 221134 w 449447"/>
                  <a:gd name="connsiteY31" fmla="*/ 604803 h 606236"/>
                  <a:gd name="connsiteX32" fmla="*/ 0 w 449447"/>
                  <a:gd name="connsiteY32" fmla="*/ 384093 h 606236"/>
                  <a:gd name="connsiteX33" fmla="*/ 0 w 449447"/>
                  <a:gd name="connsiteY33" fmla="*/ 81692 h 606236"/>
                  <a:gd name="connsiteX34" fmla="*/ 8616 w 449447"/>
                  <a:gd name="connsiteY34" fmla="*/ 73093 h 606236"/>
                  <a:gd name="connsiteX35" fmla="*/ 216826 w 449447"/>
                  <a:gd name="connsiteY35" fmla="*/ 5733 h 606236"/>
                  <a:gd name="connsiteX36" fmla="*/ 224006 w 449447"/>
                  <a:gd name="connsiteY36" fmla="*/ 0 h 60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449447" h="606236">
                    <a:moveTo>
                      <a:pt x="363366" y="179144"/>
                    </a:moveTo>
                    <a:cubicBezTo>
                      <a:pt x="364801" y="177710"/>
                      <a:pt x="377720" y="197780"/>
                      <a:pt x="377720" y="197780"/>
                    </a:cubicBezTo>
                    <a:cubicBezTo>
                      <a:pt x="377720" y="199213"/>
                      <a:pt x="377720" y="200647"/>
                      <a:pt x="376285" y="202081"/>
                    </a:cubicBezTo>
                    <a:cubicBezTo>
                      <a:pt x="297336" y="275191"/>
                      <a:pt x="234178" y="376973"/>
                      <a:pt x="215517" y="424280"/>
                    </a:cubicBezTo>
                    <a:cubicBezTo>
                      <a:pt x="215517" y="425714"/>
                      <a:pt x="214082" y="427147"/>
                      <a:pt x="212646" y="427147"/>
                    </a:cubicBezTo>
                    <a:cubicBezTo>
                      <a:pt x="211211" y="427147"/>
                      <a:pt x="211211" y="427147"/>
                      <a:pt x="211211" y="427147"/>
                    </a:cubicBezTo>
                    <a:cubicBezTo>
                      <a:pt x="209776" y="427147"/>
                      <a:pt x="208340" y="427147"/>
                      <a:pt x="208340" y="425714"/>
                    </a:cubicBezTo>
                    <a:lnTo>
                      <a:pt x="90635" y="306729"/>
                    </a:lnTo>
                    <a:cubicBezTo>
                      <a:pt x="89200" y="306729"/>
                      <a:pt x="125086" y="275191"/>
                      <a:pt x="126521" y="276625"/>
                    </a:cubicBezTo>
                    <a:lnTo>
                      <a:pt x="191115" y="326799"/>
                    </a:lnTo>
                    <a:cubicBezTo>
                      <a:pt x="216953" y="296695"/>
                      <a:pt x="278676" y="230751"/>
                      <a:pt x="363366" y="179144"/>
                    </a:cubicBezTo>
                    <a:close/>
                    <a:moveTo>
                      <a:pt x="224006" y="65927"/>
                    </a:moveTo>
                    <a:cubicBezTo>
                      <a:pt x="221134" y="65927"/>
                      <a:pt x="219698" y="67360"/>
                      <a:pt x="218262" y="70226"/>
                    </a:cubicBezTo>
                    <a:cubicBezTo>
                      <a:pt x="218262" y="70226"/>
                      <a:pt x="193851" y="123254"/>
                      <a:pt x="56001" y="123254"/>
                    </a:cubicBezTo>
                    <a:cubicBezTo>
                      <a:pt x="51694" y="123254"/>
                      <a:pt x="48822" y="126120"/>
                      <a:pt x="48822" y="130420"/>
                    </a:cubicBezTo>
                    <a:lnTo>
                      <a:pt x="48822" y="365462"/>
                    </a:lnTo>
                    <a:cubicBezTo>
                      <a:pt x="48822" y="462918"/>
                      <a:pt x="213954" y="536010"/>
                      <a:pt x="221134" y="538877"/>
                    </a:cubicBezTo>
                    <a:cubicBezTo>
                      <a:pt x="222570" y="540310"/>
                      <a:pt x="224006" y="540310"/>
                      <a:pt x="224006" y="540310"/>
                    </a:cubicBezTo>
                    <a:cubicBezTo>
                      <a:pt x="225441" y="540310"/>
                      <a:pt x="226877" y="540310"/>
                      <a:pt x="226877" y="538877"/>
                    </a:cubicBezTo>
                    <a:cubicBezTo>
                      <a:pt x="234057" y="536010"/>
                      <a:pt x="400625" y="462918"/>
                      <a:pt x="400625" y="365462"/>
                    </a:cubicBezTo>
                    <a:lnTo>
                      <a:pt x="400625" y="130420"/>
                    </a:lnTo>
                    <a:cubicBezTo>
                      <a:pt x="400625" y="126120"/>
                      <a:pt x="397753" y="123254"/>
                      <a:pt x="393446" y="123254"/>
                    </a:cubicBezTo>
                    <a:cubicBezTo>
                      <a:pt x="254160" y="123254"/>
                      <a:pt x="231185" y="70226"/>
                      <a:pt x="231185" y="70226"/>
                    </a:cubicBezTo>
                    <a:cubicBezTo>
                      <a:pt x="229749" y="67360"/>
                      <a:pt x="226877" y="65927"/>
                      <a:pt x="224006" y="65927"/>
                    </a:cubicBezTo>
                    <a:close/>
                    <a:moveTo>
                      <a:pt x="224006" y="0"/>
                    </a:moveTo>
                    <a:cubicBezTo>
                      <a:pt x="228313" y="0"/>
                      <a:pt x="231185" y="2867"/>
                      <a:pt x="232621" y="5733"/>
                    </a:cubicBezTo>
                    <a:cubicBezTo>
                      <a:pt x="232621" y="5733"/>
                      <a:pt x="262776" y="73093"/>
                      <a:pt x="440831" y="73093"/>
                    </a:cubicBezTo>
                    <a:cubicBezTo>
                      <a:pt x="445139" y="73093"/>
                      <a:pt x="449447" y="77392"/>
                      <a:pt x="449447" y="81692"/>
                    </a:cubicBezTo>
                    <a:lnTo>
                      <a:pt x="449447" y="384093"/>
                    </a:lnTo>
                    <a:cubicBezTo>
                      <a:pt x="449447" y="507347"/>
                      <a:pt x="236929" y="600503"/>
                      <a:pt x="228313" y="604803"/>
                    </a:cubicBezTo>
                    <a:cubicBezTo>
                      <a:pt x="226877" y="604803"/>
                      <a:pt x="225441" y="606236"/>
                      <a:pt x="224006" y="606236"/>
                    </a:cubicBezTo>
                    <a:cubicBezTo>
                      <a:pt x="222570" y="606236"/>
                      <a:pt x="222570" y="604803"/>
                      <a:pt x="221134" y="604803"/>
                    </a:cubicBezTo>
                    <a:cubicBezTo>
                      <a:pt x="212518" y="600503"/>
                      <a:pt x="0" y="507347"/>
                      <a:pt x="0" y="384093"/>
                    </a:cubicBezTo>
                    <a:lnTo>
                      <a:pt x="0" y="81692"/>
                    </a:lnTo>
                    <a:cubicBezTo>
                      <a:pt x="0" y="77392"/>
                      <a:pt x="2872" y="73093"/>
                      <a:pt x="8616" y="73093"/>
                    </a:cubicBezTo>
                    <a:cubicBezTo>
                      <a:pt x="185235" y="73093"/>
                      <a:pt x="215390" y="5733"/>
                      <a:pt x="216826" y="5733"/>
                    </a:cubicBezTo>
                    <a:cubicBezTo>
                      <a:pt x="218262" y="2867"/>
                      <a:pt x="221134" y="0"/>
                      <a:pt x="22400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rnd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354"/>
                <a:endParaRPr lang="zh-CN" altLang="en-US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1" name="iṧļíďe">
              <a:extLst>
                <a:ext uri="{FF2B5EF4-FFF2-40B4-BE49-F238E27FC236}">
                  <a16:creationId xmlns:a16="http://schemas.microsoft.com/office/drawing/2014/main" xmlns="" id="{BF75F9FD-D8E4-4E2E-887C-FCAF5868B3C5}"/>
                </a:ext>
              </a:extLst>
            </p:cNvPr>
            <p:cNvSpPr/>
            <p:nvPr/>
          </p:nvSpPr>
          <p:spPr bwMode="auto">
            <a:xfrm>
              <a:off x="9142034" y="3078193"/>
              <a:ext cx="4077349" cy="1122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000" dirty="0">
                  <a:solidFill>
                    <a:schemeClr val="bg1"/>
                  </a:solidFill>
                  <a:cs typeface="+mn-ea"/>
                  <a:sym typeface="+mn-lt"/>
                </a:rPr>
                <a:t>Yarn</a:t>
              </a:r>
              <a:r>
                <a:rPr lang="zh-CN" altLang="en-US" sz="4000" dirty="0">
                  <a:solidFill>
                    <a:schemeClr val="bg1"/>
                  </a:solidFill>
                  <a:cs typeface="+mn-ea"/>
                  <a:sym typeface="+mn-lt"/>
                </a:rPr>
                <a:t>与大数据计算框架</a:t>
              </a:r>
            </a:p>
          </p:txBody>
        </p:sp>
      </p:grpSp>
      <p:pic>
        <p:nvPicPr>
          <p:cNvPr id="34" name="图片 33">
            <a:extLst>
              <a:ext uri="{FF2B5EF4-FFF2-40B4-BE49-F238E27FC236}">
                <a16:creationId xmlns:a16="http://schemas.microsoft.com/office/drawing/2014/main" xmlns="" id="{AE800B59-BEFE-4F9F-B94F-DFBC7DC57E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03802009-1700-4E48-A019-528BCB146C6C}"/>
              </a:ext>
            </a:extLst>
          </p:cNvPr>
          <p:cNvGrpSpPr/>
          <p:nvPr/>
        </p:nvGrpSpPr>
        <p:grpSpPr>
          <a:xfrm>
            <a:off x="5281894" y="4471694"/>
            <a:ext cx="8995173" cy="1404085"/>
            <a:chOff x="5281894" y="4338344"/>
            <a:chExt cx="8995173" cy="1404085"/>
          </a:xfrm>
        </p:grpSpPr>
        <p:sp>
          <p:nvSpPr>
            <p:cNvPr id="14" name="íšḷiḑê">
              <a:extLst>
                <a:ext uri="{FF2B5EF4-FFF2-40B4-BE49-F238E27FC236}">
                  <a16:creationId xmlns:a16="http://schemas.microsoft.com/office/drawing/2014/main" xmlns="" id="{91D57A98-730C-410F-8524-192ED6A79BD5}"/>
                </a:ext>
              </a:extLst>
            </p:cNvPr>
            <p:cNvSpPr/>
            <p:nvPr/>
          </p:nvSpPr>
          <p:spPr bwMode="auto">
            <a:xfrm>
              <a:off x="6211929" y="4338344"/>
              <a:ext cx="8065138" cy="14040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000" kern="0" dirty="0">
                  <a:solidFill>
                    <a:schemeClr val="bg1"/>
                  </a:solidFill>
                  <a:cs typeface="+mn-ea"/>
                  <a:sym typeface="+mn-lt"/>
                </a:rPr>
                <a:t>Yarn</a:t>
              </a:r>
              <a:r>
                <a:rPr lang="zh-CN" altLang="en-US" sz="4000" kern="0" dirty="0">
                  <a:solidFill>
                    <a:schemeClr val="bg1"/>
                  </a:solidFill>
                  <a:cs typeface="+mn-ea"/>
                  <a:sym typeface="+mn-lt"/>
                </a:rPr>
                <a:t>的任务调度和资源管理</a:t>
              </a:r>
            </a:p>
          </p:txBody>
        </p:sp>
        <p:sp>
          <p:nvSpPr>
            <p:cNvPr id="37" name="îṣļîḋê">
              <a:extLst>
                <a:ext uri="{FF2B5EF4-FFF2-40B4-BE49-F238E27FC236}">
                  <a16:creationId xmlns:a16="http://schemas.microsoft.com/office/drawing/2014/main" xmlns="" id="{C44EA2B6-FD20-46CD-93F7-FDE6E374E8C0}"/>
                </a:ext>
              </a:extLst>
            </p:cNvPr>
            <p:cNvSpPr/>
            <p:nvPr/>
          </p:nvSpPr>
          <p:spPr>
            <a:xfrm>
              <a:off x="5281894" y="4678780"/>
              <a:ext cx="672873" cy="672873"/>
            </a:xfrm>
            <a:prstGeom prst="ellipse">
              <a:avLst/>
            </a:prstGeom>
            <a:solidFill>
              <a:srgbClr val="ED7D31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2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8" name="îṥ1ïḋe">
              <a:extLst>
                <a:ext uri="{FF2B5EF4-FFF2-40B4-BE49-F238E27FC236}">
                  <a16:creationId xmlns:a16="http://schemas.microsoft.com/office/drawing/2014/main" xmlns="" id="{EFB9F345-8EF3-4CFA-B353-0AB25BBF5784}"/>
                </a:ext>
              </a:extLst>
            </p:cNvPr>
            <p:cNvSpPr/>
            <p:nvPr/>
          </p:nvSpPr>
          <p:spPr>
            <a:xfrm>
              <a:off x="5468719" y="4813413"/>
              <a:ext cx="299224" cy="403608"/>
            </a:xfrm>
            <a:custGeom>
              <a:avLst/>
              <a:gdLst>
                <a:gd name="connsiteX0" fmla="*/ 363366 w 449447"/>
                <a:gd name="connsiteY0" fmla="*/ 179144 h 606236"/>
                <a:gd name="connsiteX1" fmla="*/ 377720 w 449447"/>
                <a:gd name="connsiteY1" fmla="*/ 197780 h 606236"/>
                <a:gd name="connsiteX2" fmla="*/ 376285 w 449447"/>
                <a:gd name="connsiteY2" fmla="*/ 202081 h 606236"/>
                <a:gd name="connsiteX3" fmla="*/ 215517 w 449447"/>
                <a:gd name="connsiteY3" fmla="*/ 424280 h 606236"/>
                <a:gd name="connsiteX4" fmla="*/ 212646 w 449447"/>
                <a:gd name="connsiteY4" fmla="*/ 427147 h 606236"/>
                <a:gd name="connsiteX5" fmla="*/ 211211 w 449447"/>
                <a:gd name="connsiteY5" fmla="*/ 427147 h 606236"/>
                <a:gd name="connsiteX6" fmla="*/ 208340 w 449447"/>
                <a:gd name="connsiteY6" fmla="*/ 425714 h 606236"/>
                <a:gd name="connsiteX7" fmla="*/ 90635 w 449447"/>
                <a:gd name="connsiteY7" fmla="*/ 306729 h 606236"/>
                <a:gd name="connsiteX8" fmla="*/ 126521 w 449447"/>
                <a:gd name="connsiteY8" fmla="*/ 276625 h 606236"/>
                <a:gd name="connsiteX9" fmla="*/ 191115 w 449447"/>
                <a:gd name="connsiteY9" fmla="*/ 326799 h 606236"/>
                <a:gd name="connsiteX10" fmla="*/ 363366 w 449447"/>
                <a:gd name="connsiteY10" fmla="*/ 179144 h 606236"/>
                <a:gd name="connsiteX11" fmla="*/ 224006 w 449447"/>
                <a:gd name="connsiteY11" fmla="*/ 65927 h 606236"/>
                <a:gd name="connsiteX12" fmla="*/ 218262 w 449447"/>
                <a:gd name="connsiteY12" fmla="*/ 70226 h 606236"/>
                <a:gd name="connsiteX13" fmla="*/ 56001 w 449447"/>
                <a:gd name="connsiteY13" fmla="*/ 123254 h 606236"/>
                <a:gd name="connsiteX14" fmla="*/ 48822 w 449447"/>
                <a:gd name="connsiteY14" fmla="*/ 130420 h 606236"/>
                <a:gd name="connsiteX15" fmla="*/ 48822 w 449447"/>
                <a:gd name="connsiteY15" fmla="*/ 365462 h 606236"/>
                <a:gd name="connsiteX16" fmla="*/ 221134 w 449447"/>
                <a:gd name="connsiteY16" fmla="*/ 538877 h 606236"/>
                <a:gd name="connsiteX17" fmla="*/ 224006 w 449447"/>
                <a:gd name="connsiteY17" fmla="*/ 540310 h 606236"/>
                <a:gd name="connsiteX18" fmla="*/ 226877 w 449447"/>
                <a:gd name="connsiteY18" fmla="*/ 538877 h 606236"/>
                <a:gd name="connsiteX19" fmla="*/ 400625 w 449447"/>
                <a:gd name="connsiteY19" fmla="*/ 365462 h 606236"/>
                <a:gd name="connsiteX20" fmla="*/ 400625 w 449447"/>
                <a:gd name="connsiteY20" fmla="*/ 130420 h 606236"/>
                <a:gd name="connsiteX21" fmla="*/ 393446 w 449447"/>
                <a:gd name="connsiteY21" fmla="*/ 123254 h 606236"/>
                <a:gd name="connsiteX22" fmla="*/ 231185 w 449447"/>
                <a:gd name="connsiteY22" fmla="*/ 70226 h 606236"/>
                <a:gd name="connsiteX23" fmla="*/ 224006 w 449447"/>
                <a:gd name="connsiteY23" fmla="*/ 65927 h 606236"/>
                <a:gd name="connsiteX24" fmla="*/ 224006 w 449447"/>
                <a:gd name="connsiteY24" fmla="*/ 0 h 606236"/>
                <a:gd name="connsiteX25" fmla="*/ 232621 w 449447"/>
                <a:gd name="connsiteY25" fmla="*/ 5733 h 606236"/>
                <a:gd name="connsiteX26" fmla="*/ 440831 w 449447"/>
                <a:gd name="connsiteY26" fmla="*/ 73093 h 606236"/>
                <a:gd name="connsiteX27" fmla="*/ 449447 w 449447"/>
                <a:gd name="connsiteY27" fmla="*/ 81692 h 606236"/>
                <a:gd name="connsiteX28" fmla="*/ 449447 w 449447"/>
                <a:gd name="connsiteY28" fmla="*/ 384093 h 606236"/>
                <a:gd name="connsiteX29" fmla="*/ 228313 w 449447"/>
                <a:gd name="connsiteY29" fmla="*/ 604803 h 606236"/>
                <a:gd name="connsiteX30" fmla="*/ 224006 w 449447"/>
                <a:gd name="connsiteY30" fmla="*/ 606236 h 606236"/>
                <a:gd name="connsiteX31" fmla="*/ 221134 w 449447"/>
                <a:gd name="connsiteY31" fmla="*/ 604803 h 606236"/>
                <a:gd name="connsiteX32" fmla="*/ 0 w 449447"/>
                <a:gd name="connsiteY32" fmla="*/ 384093 h 606236"/>
                <a:gd name="connsiteX33" fmla="*/ 0 w 449447"/>
                <a:gd name="connsiteY33" fmla="*/ 81692 h 606236"/>
                <a:gd name="connsiteX34" fmla="*/ 8616 w 449447"/>
                <a:gd name="connsiteY34" fmla="*/ 73093 h 606236"/>
                <a:gd name="connsiteX35" fmla="*/ 216826 w 449447"/>
                <a:gd name="connsiteY35" fmla="*/ 5733 h 606236"/>
                <a:gd name="connsiteX36" fmla="*/ 224006 w 449447"/>
                <a:gd name="connsiteY36" fmla="*/ 0 h 60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9447" h="606236">
                  <a:moveTo>
                    <a:pt x="363366" y="179144"/>
                  </a:moveTo>
                  <a:cubicBezTo>
                    <a:pt x="364801" y="177710"/>
                    <a:pt x="377720" y="197780"/>
                    <a:pt x="377720" y="197780"/>
                  </a:cubicBezTo>
                  <a:cubicBezTo>
                    <a:pt x="377720" y="199213"/>
                    <a:pt x="377720" y="200647"/>
                    <a:pt x="376285" y="202081"/>
                  </a:cubicBezTo>
                  <a:cubicBezTo>
                    <a:pt x="297336" y="275191"/>
                    <a:pt x="234178" y="376973"/>
                    <a:pt x="215517" y="424280"/>
                  </a:cubicBezTo>
                  <a:cubicBezTo>
                    <a:pt x="215517" y="425714"/>
                    <a:pt x="214082" y="427147"/>
                    <a:pt x="212646" y="427147"/>
                  </a:cubicBezTo>
                  <a:cubicBezTo>
                    <a:pt x="211211" y="427147"/>
                    <a:pt x="211211" y="427147"/>
                    <a:pt x="211211" y="427147"/>
                  </a:cubicBezTo>
                  <a:cubicBezTo>
                    <a:pt x="209776" y="427147"/>
                    <a:pt x="208340" y="427147"/>
                    <a:pt x="208340" y="425714"/>
                  </a:cubicBezTo>
                  <a:lnTo>
                    <a:pt x="90635" y="306729"/>
                  </a:lnTo>
                  <a:cubicBezTo>
                    <a:pt x="89200" y="306729"/>
                    <a:pt x="125086" y="275191"/>
                    <a:pt x="126521" y="276625"/>
                  </a:cubicBezTo>
                  <a:lnTo>
                    <a:pt x="191115" y="326799"/>
                  </a:lnTo>
                  <a:cubicBezTo>
                    <a:pt x="216953" y="296695"/>
                    <a:pt x="278676" y="230751"/>
                    <a:pt x="363366" y="179144"/>
                  </a:cubicBezTo>
                  <a:close/>
                  <a:moveTo>
                    <a:pt x="224006" y="65927"/>
                  </a:moveTo>
                  <a:cubicBezTo>
                    <a:pt x="221134" y="65927"/>
                    <a:pt x="219698" y="67360"/>
                    <a:pt x="218262" y="70226"/>
                  </a:cubicBezTo>
                  <a:cubicBezTo>
                    <a:pt x="218262" y="70226"/>
                    <a:pt x="193851" y="123254"/>
                    <a:pt x="56001" y="123254"/>
                  </a:cubicBezTo>
                  <a:cubicBezTo>
                    <a:pt x="51694" y="123254"/>
                    <a:pt x="48822" y="126120"/>
                    <a:pt x="48822" y="130420"/>
                  </a:cubicBezTo>
                  <a:lnTo>
                    <a:pt x="48822" y="365462"/>
                  </a:lnTo>
                  <a:cubicBezTo>
                    <a:pt x="48822" y="462918"/>
                    <a:pt x="213954" y="536010"/>
                    <a:pt x="221134" y="538877"/>
                  </a:cubicBezTo>
                  <a:cubicBezTo>
                    <a:pt x="222570" y="540310"/>
                    <a:pt x="224006" y="540310"/>
                    <a:pt x="224006" y="540310"/>
                  </a:cubicBezTo>
                  <a:cubicBezTo>
                    <a:pt x="225441" y="540310"/>
                    <a:pt x="226877" y="540310"/>
                    <a:pt x="226877" y="538877"/>
                  </a:cubicBezTo>
                  <a:cubicBezTo>
                    <a:pt x="234057" y="536010"/>
                    <a:pt x="400625" y="462918"/>
                    <a:pt x="400625" y="365462"/>
                  </a:cubicBezTo>
                  <a:lnTo>
                    <a:pt x="400625" y="130420"/>
                  </a:lnTo>
                  <a:cubicBezTo>
                    <a:pt x="400625" y="126120"/>
                    <a:pt x="397753" y="123254"/>
                    <a:pt x="393446" y="123254"/>
                  </a:cubicBezTo>
                  <a:cubicBezTo>
                    <a:pt x="254160" y="123254"/>
                    <a:pt x="231185" y="70226"/>
                    <a:pt x="231185" y="70226"/>
                  </a:cubicBezTo>
                  <a:cubicBezTo>
                    <a:pt x="229749" y="67360"/>
                    <a:pt x="226877" y="65927"/>
                    <a:pt x="224006" y="65927"/>
                  </a:cubicBezTo>
                  <a:close/>
                  <a:moveTo>
                    <a:pt x="224006" y="0"/>
                  </a:moveTo>
                  <a:cubicBezTo>
                    <a:pt x="228313" y="0"/>
                    <a:pt x="231185" y="2867"/>
                    <a:pt x="232621" y="5733"/>
                  </a:cubicBezTo>
                  <a:cubicBezTo>
                    <a:pt x="232621" y="5733"/>
                    <a:pt x="262776" y="73093"/>
                    <a:pt x="440831" y="73093"/>
                  </a:cubicBezTo>
                  <a:cubicBezTo>
                    <a:pt x="445139" y="73093"/>
                    <a:pt x="449447" y="77392"/>
                    <a:pt x="449447" y="81692"/>
                  </a:cubicBezTo>
                  <a:lnTo>
                    <a:pt x="449447" y="384093"/>
                  </a:lnTo>
                  <a:cubicBezTo>
                    <a:pt x="449447" y="507347"/>
                    <a:pt x="236929" y="600503"/>
                    <a:pt x="228313" y="604803"/>
                  </a:cubicBezTo>
                  <a:cubicBezTo>
                    <a:pt x="226877" y="604803"/>
                    <a:pt x="225441" y="606236"/>
                    <a:pt x="224006" y="606236"/>
                  </a:cubicBezTo>
                  <a:cubicBezTo>
                    <a:pt x="222570" y="606236"/>
                    <a:pt x="222570" y="604803"/>
                    <a:pt x="221134" y="604803"/>
                  </a:cubicBezTo>
                  <a:cubicBezTo>
                    <a:pt x="212518" y="600503"/>
                    <a:pt x="0" y="507347"/>
                    <a:pt x="0" y="384093"/>
                  </a:cubicBezTo>
                  <a:lnTo>
                    <a:pt x="0" y="81692"/>
                  </a:lnTo>
                  <a:cubicBezTo>
                    <a:pt x="0" y="77392"/>
                    <a:pt x="2872" y="73093"/>
                    <a:pt x="8616" y="73093"/>
                  </a:cubicBezTo>
                  <a:cubicBezTo>
                    <a:pt x="185235" y="73093"/>
                    <a:pt x="215390" y="5733"/>
                    <a:pt x="216826" y="5733"/>
                  </a:cubicBezTo>
                  <a:cubicBezTo>
                    <a:pt x="218262" y="2867"/>
                    <a:pt x="221134" y="0"/>
                    <a:pt x="224006" y="0"/>
                  </a:cubicBezTo>
                  <a:close/>
                </a:path>
              </a:pathLst>
            </a:custGeom>
            <a:solidFill>
              <a:schemeClr val="bg1"/>
            </a:solidFill>
            <a:ln w="12700" cap="rnd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354"/>
              <a:endParaRPr lang="zh-CN" altLang="en-US" sz="20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EEDC5DE0-F480-4675-8814-8540220FE9EE}"/>
              </a:ext>
            </a:extLst>
          </p:cNvPr>
          <p:cNvGrpSpPr/>
          <p:nvPr/>
        </p:nvGrpSpPr>
        <p:grpSpPr>
          <a:xfrm>
            <a:off x="5281895" y="3209921"/>
            <a:ext cx="6985035" cy="786545"/>
            <a:chOff x="5281895" y="3209921"/>
            <a:chExt cx="6985035" cy="786545"/>
          </a:xfrm>
        </p:grpSpPr>
        <p:sp>
          <p:nvSpPr>
            <p:cNvPr id="26" name="iṩlíḍè">
              <a:extLst>
                <a:ext uri="{FF2B5EF4-FFF2-40B4-BE49-F238E27FC236}">
                  <a16:creationId xmlns:a16="http://schemas.microsoft.com/office/drawing/2014/main" xmlns="" id="{115CAD1E-1644-44EB-AB6B-61AE9C245D4C}"/>
                </a:ext>
              </a:extLst>
            </p:cNvPr>
            <p:cNvSpPr/>
            <p:nvPr/>
          </p:nvSpPr>
          <p:spPr bwMode="auto">
            <a:xfrm>
              <a:off x="6191409" y="3209921"/>
              <a:ext cx="6075521" cy="7865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r>
                <a:rPr lang="en-US" altLang="zh-CN" sz="4000" dirty="0">
                  <a:solidFill>
                    <a:schemeClr val="bg1"/>
                  </a:solidFill>
                  <a:cs typeface="+mn-ea"/>
                  <a:sym typeface="+mn-lt"/>
                </a:rPr>
                <a:t>Yarn</a:t>
              </a:r>
              <a:r>
                <a:rPr lang="zh-CN" altLang="en-US" sz="4000" dirty="0">
                  <a:solidFill>
                    <a:schemeClr val="bg1"/>
                  </a:solidFill>
                  <a:cs typeface="+mn-ea"/>
                  <a:sym typeface="+mn-lt"/>
                </a:rPr>
                <a:t>的基本概念和架构</a:t>
              </a:r>
            </a:p>
          </p:txBody>
        </p:sp>
        <p:sp>
          <p:nvSpPr>
            <p:cNvPr id="21" name="işlíḋé">
              <a:extLst>
                <a:ext uri="{FF2B5EF4-FFF2-40B4-BE49-F238E27FC236}">
                  <a16:creationId xmlns:a16="http://schemas.microsoft.com/office/drawing/2014/main" xmlns="" id="{27028A09-3B50-4ECD-B13B-BE8C5905F50D}"/>
                </a:ext>
              </a:extLst>
            </p:cNvPr>
            <p:cNvSpPr/>
            <p:nvPr/>
          </p:nvSpPr>
          <p:spPr>
            <a:xfrm>
              <a:off x="5281895" y="3255642"/>
              <a:ext cx="672873" cy="672873"/>
            </a:xfrm>
            <a:prstGeom prst="ellipse">
              <a:avLst/>
            </a:prstGeom>
            <a:solidFill>
              <a:srgbClr val="5B9BD5"/>
            </a:solidFill>
            <a:ln w="12700" cap="rnd" cmpd="sng" algn="ctr">
              <a:noFill/>
              <a:prstDash val="solid"/>
              <a:round/>
              <a:headEnd/>
              <a:tailE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marL="0" marR="0" lvl="0" indent="0" algn="ctr" defTabSz="914354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2" name="ïšḻiḍè">
              <a:extLst>
                <a:ext uri="{FF2B5EF4-FFF2-40B4-BE49-F238E27FC236}">
                  <a16:creationId xmlns:a16="http://schemas.microsoft.com/office/drawing/2014/main" xmlns="" id="{E6163EBC-3213-4142-AEC6-44935C5EE6F8}"/>
                </a:ext>
              </a:extLst>
            </p:cNvPr>
            <p:cNvSpPr/>
            <p:nvPr/>
          </p:nvSpPr>
          <p:spPr>
            <a:xfrm>
              <a:off x="5468720" y="3390275"/>
              <a:ext cx="299224" cy="403608"/>
            </a:xfrm>
            <a:custGeom>
              <a:avLst/>
              <a:gdLst>
                <a:gd name="connsiteX0" fmla="*/ 363366 w 449447"/>
                <a:gd name="connsiteY0" fmla="*/ 179144 h 606236"/>
                <a:gd name="connsiteX1" fmla="*/ 377720 w 449447"/>
                <a:gd name="connsiteY1" fmla="*/ 197780 h 606236"/>
                <a:gd name="connsiteX2" fmla="*/ 376285 w 449447"/>
                <a:gd name="connsiteY2" fmla="*/ 202081 h 606236"/>
                <a:gd name="connsiteX3" fmla="*/ 215517 w 449447"/>
                <a:gd name="connsiteY3" fmla="*/ 424280 h 606236"/>
                <a:gd name="connsiteX4" fmla="*/ 212646 w 449447"/>
                <a:gd name="connsiteY4" fmla="*/ 427147 h 606236"/>
                <a:gd name="connsiteX5" fmla="*/ 211211 w 449447"/>
                <a:gd name="connsiteY5" fmla="*/ 427147 h 606236"/>
                <a:gd name="connsiteX6" fmla="*/ 208340 w 449447"/>
                <a:gd name="connsiteY6" fmla="*/ 425714 h 606236"/>
                <a:gd name="connsiteX7" fmla="*/ 90635 w 449447"/>
                <a:gd name="connsiteY7" fmla="*/ 306729 h 606236"/>
                <a:gd name="connsiteX8" fmla="*/ 126521 w 449447"/>
                <a:gd name="connsiteY8" fmla="*/ 276625 h 606236"/>
                <a:gd name="connsiteX9" fmla="*/ 191115 w 449447"/>
                <a:gd name="connsiteY9" fmla="*/ 326799 h 606236"/>
                <a:gd name="connsiteX10" fmla="*/ 363366 w 449447"/>
                <a:gd name="connsiteY10" fmla="*/ 179144 h 606236"/>
                <a:gd name="connsiteX11" fmla="*/ 224006 w 449447"/>
                <a:gd name="connsiteY11" fmla="*/ 65927 h 606236"/>
                <a:gd name="connsiteX12" fmla="*/ 218262 w 449447"/>
                <a:gd name="connsiteY12" fmla="*/ 70226 h 606236"/>
                <a:gd name="connsiteX13" fmla="*/ 56001 w 449447"/>
                <a:gd name="connsiteY13" fmla="*/ 123254 h 606236"/>
                <a:gd name="connsiteX14" fmla="*/ 48822 w 449447"/>
                <a:gd name="connsiteY14" fmla="*/ 130420 h 606236"/>
                <a:gd name="connsiteX15" fmla="*/ 48822 w 449447"/>
                <a:gd name="connsiteY15" fmla="*/ 365462 h 606236"/>
                <a:gd name="connsiteX16" fmla="*/ 221134 w 449447"/>
                <a:gd name="connsiteY16" fmla="*/ 538877 h 606236"/>
                <a:gd name="connsiteX17" fmla="*/ 224006 w 449447"/>
                <a:gd name="connsiteY17" fmla="*/ 540310 h 606236"/>
                <a:gd name="connsiteX18" fmla="*/ 226877 w 449447"/>
                <a:gd name="connsiteY18" fmla="*/ 538877 h 606236"/>
                <a:gd name="connsiteX19" fmla="*/ 400625 w 449447"/>
                <a:gd name="connsiteY19" fmla="*/ 365462 h 606236"/>
                <a:gd name="connsiteX20" fmla="*/ 400625 w 449447"/>
                <a:gd name="connsiteY20" fmla="*/ 130420 h 606236"/>
                <a:gd name="connsiteX21" fmla="*/ 393446 w 449447"/>
                <a:gd name="connsiteY21" fmla="*/ 123254 h 606236"/>
                <a:gd name="connsiteX22" fmla="*/ 231185 w 449447"/>
                <a:gd name="connsiteY22" fmla="*/ 70226 h 606236"/>
                <a:gd name="connsiteX23" fmla="*/ 224006 w 449447"/>
                <a:gd name="connsiteY23" fmla="*/ 65927 h 606236"/>
                <a:gd name="connsiteX24" fmla="*/ 224006 w 449447"/>
                <a:gd name="connsiteY24" fmla="*/ 0 h 606236"/>
                <a:gd name="connsiteX25" fmla="*/ 232621 w 449447"/>
                <a:gd name="connsiteY25" fmla="*/ 5733 h 606236"/>
                <a:gd name="connsiteX26" fmla="*/ 440831 w 449447"/>
                <a:gd name="connsiteY26" fmla="*/ 73093 h 606236"/>
                <a:gd name="connsiteX27" fmla="*/ 449447 w 449447"/>
                <a:gd name="connsiteY27" fmla="*/ 81692 h 606236"/>
                <a:gd name="connsiteX28" fmla="*/ 449447 w 449447"/>
                <a:gd name="connsiteY28" fmla="*/ 384093 h 606236"/>
                <a:gd name="connsiteX29" fmla="*/ 228313 w 449447"/>
                <a:gd name="connsiteY29" fmla="*/ 604803 h 606236"/>
                <a:gd name="connsiteX30" fmla="*/ 224006 w 449447"/>
                <a:gd name="connsiteY30" fmla="*/ 606236 h 606236"/>
                <a:gd name="connsiteX31" fmla="*/ 221134 w 449447"/>
                <a:gd name="connsiteY31" fmla="*/ 604803 h 606236"/>
                <a:gd name="connsiteX32" fmla="*/ 0 w 449447"/>
                <a:gd name="connsiteY32" fmla="*/ 384093 h 606236"/>
                <a:gd name="connsiteX33" fmla="*/ 0 w 449447"/>
                <a:gd name="connsiteY33" fmla="*/ 81692 h 606236"/>
                <a:gd name="connsiteX34" fmla="*/ 8616 w 449447"/>
                <a:gd name="connsiteY34" fmla="*/ 73093 h 606236"/>
                <a:gd name="connsiteX35" fmla="*/ 216826 w 449447"/>
                <a:gd name="connsiteY35" fmla="*/ 5733 h 606236"/>
                <a:gd name="connsiteX36" fmla="*/ 224006 w 449447"/>
                <a:gd name="connsiteY36" fmla="*/ 0 h 60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49447" h="606236">
                  <a:moveTo>
                    <a:pt x="363366" y="179144"/>
                  </a:moveTo>
                  <a:cubicBezTo>
                    <a:pt x="364801" y="177710"/>
                    <a:pt x="377720" y="197780"/>
                    <a:pt x="377720" y="197780"/>
                  </a:cubicBezTo>
                  <a:cubicBezTo>
                    <a:pt x="377720" y="199213"/>
                    <a:pt x="377720" y="200647"/>
                    <a:pt x="376285" y="202081"/>
                  </a:cubicBezTo>
                  <a:cubicBezTo>
                    <a:pt x="297336" y="275191"/>
                    <a:pt x="234178" y="376973"/>
                    <a:pt x="215517" y="424280"/>
                  </a:cubicBezTo>
                  <a:cubicBezTo>
                    <a:pt x="215517" y="425714"/>
                    <a:pt x="214082" y="427147"/>
                    <a:pt x="212646" y="427147"/>
                  </a:cubicBezTo>
                  <a:cubicBezTo>
                    <a:pt x="211211" y="427147"/>
                    <a:pt x="211211" y="427147"/>
                    <a:pt x="211211" y="427147"/>
                  </a:cubicBezTo>
                  <a:cubicBezTo>
                    <a:pt x="209776" y="427147"/>
                    <a:pt x="208340" y="427147"/>
                    <a:pt x="208340" y="425714"/>
                  </a:cubicBezTo>
                  <a:lnTo>
                    <a:pt x="90635" y="306729"/>
                  </a:lnTo>
                  <a:cubicBezTo>
                    <a:pt x="89200" y="306729"/>
                    <a:pt x="125086" y="275191"/>
                    <a:pt x="126521" y="276625"/>
                  </a:cubicBezTo>
                  <a:lnTo>
                    <a:pt x="191115" y="326799"/>
                  </a:lnTo>
                  <a:cubicBezTo>
                    <a:pt x="216953" y="296695"/>
                    <a:pt x="278676" y="230751"/>
                    <a:pt x="363366" y="179144"/>
                  </a:cubicBezTo>
                  <a:close/>
                  <a:moveTo>
                    <a:pt x="224006" y="65927"/>
                  </a:moveTo>
                  <a:cubicBezTo>
                    <a:pt x="221134" y="65927"/>
                    <a:pt x="219698" y="67360"/>
                    <a:pt x="218262" y="70226"/>
                  </a:cubicBezTo>
                  <a:cubicBezTo>
                    <a:pt x="218262" y="70226"/>
                    <a:pt x="193851" y="123254"/>
                    <a:pt x="56001" y="123254"/>
                  </a:cubicBezTo>
                  <a:cubicBezTo>
                    <a:pt x="51694" y="123254"/>
                    <a:pt x="48822" y="126120"/>
                    <a:pt x="48822" y="130420"/>
                  </a:cubicBezTo>
                  <a:lnTo>
                    <a:pt x="48822" y="365462"/>
                  </a:lnTo>
                  <a:cubicBezTo>
                    <a:pt x="48822" y="462918"/>
                    <a:pt x="213954" y="536010"/>
                    <a:pt x="221134" y="538877"/>
                  </a:cubicBezTo>
                  <a:cubicBezTo>
                    <a:pt x="222570" y="540310"/>
                    <a:pt x="224006" y="540310"/>
                    <a:pt x="224006" y="540310"/>
                  </a:cubicBezTo>
                  <a:cubicBezTo>
                    <a:pt x="225441" y="540310"/>
                    <a:pt x="226877" y="540310"/>
                    <a:pt x="226877" y="538877"/>
                  </a:cubicBezTo>
                  <a:cubicBezTo>
                    <a:pt x="234057" y="536010"/>
                    <a:pt x="400625" y="462918"/>
                    <a:pt x="400625" y="365462"/>
                  </a:cubicBezTo>
                  <a:lnTo>
                    <a:pt x="400625" y="130420"/>
                  </a:lnTo>
                  <a:cubicBezTo>
                    <a:pt x="400625" y="126120"/>
                    <a:pt x="397753" y="123254"/>
                    <a:pt x="393446" y="123254"/>
                  </a:cubicBezTo>
                  <a:cubicBezTo>
                    <a:pt x="254160" y="123254"/>
                    <a:pt x="231185" y="70226"/>
                    <a:pt x="231185" y="70226"/>
                  </a:cubicBezTo>
                  <a:cubicBezTo>
                    <a:pt x="229749" y="67360"/>
                    <a:pt x="226877" y="65927"/>
                    <a:pt x="224006" y="65927"/>
                  </a:cubicBezTo>
                  <a:close/>
                  <a:moveTo>
                    <a:pt x="224006" y="0"/>
                  </a:moveTo>
                  <a:cubicBezTo>
                    <a:pt x="228313" y="0"/>
                    <a:pt x="231185" y="2867"/>
                    <a:pt x="232621" y="5733"/>
                  </a:cubicBezTo>
                  <a:cubicBezTo>
                    <a:pt x="232621" y="5733"/>
                    <a:pt x="262776" y="73093"/>
                    <a:pt x="440831" y="73093"/>
                  </a:cubicBezTo>
                  <a:cubicBezTo>
                    <a:pt x="445139" y="73093"/>
                    <a:pt x="449447" y="77392"/>
                    <a:pt x="449447" y="81692"/>
                  </a:cubicBezTo>
                  <a:lnTo>
                    <a:pt x="449447" y="384093"/>
                  </a:lnTo>
                  <a:cubicBezTo>
                    <a:pt x="449447" y="507347"/>
                    <a:pt x="236929" y="600503"/>
                    <a:pt x="228313" y="604803"/>
                  </a:cubicBezTo>
                  <a:cubicBezTo>
                    <a:pt x="226877" y="604803"/>
                    <a:pt x="225441" y="606236"/>
                    <a:pt x="224006" y="606236"/>
                  </a:cubicBezTo>
                  <a:cubicBezTo>
                    <a:pt x="222570" y="606236"/>
                    <a:pt x="222570" y="604803"/>
                    <a:pt x="221134" y="604803"/>
                  </a:cubicBezTo>
                  <a:cubicBezTo>
                    <a:pt x="212518" y="600503"/>
                    <a:pt x="0" y="507347"/>
                    <a:pt x="0" y="384093"/>
                  </a:cubicBezTo>
                  <a:lnTo>
                    <a:pt x="0" y="81692"/>
                  </a:lnTo>
                  <a:cubicBezTo>
                    <a:pt x="0" y="77392"/>
                    <a:pt x="2872" y="73093"/>
                    <a:pt x="8616" y="73093"/>
                  </a:cubicBezTo>
                  <a:cubicBezTo>
                    <a:pt x="185235" y="73093"/>
                    <a:pt x="215390" y="5733"/>
                    <a:pt x="216826" y="5733"/>
                  </a:cubicBezTo>
                  <a:cubicBezTo>
                    <a:pt x="218262" y="2867"/>
                    <a:pt x="221134" y="0"/>
                    <a:pt x="224006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rnd" cmpd="sng" algn="ctr">
              <a:noFill/>
              <a:prstDash val="solid"/>
              <a:round/>
              <a:headEnd/>
              <a:tailE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05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5950187" y="4445292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7668473" y="4524942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9304862" y="4598842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12775300" y="4598842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10944533" y="4524942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6395461" y="4689271"/>
            <a:ext cx="1007474" cy="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8261285" y="4842826"/>
            <a:ext cx="1043940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9750132" y="4842826"/>
            <a:ext cx="1194435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11536392" y="4842826"/>
            <a:ext cx="1238250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13647044" y="3728250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13154739" y="4255141"/>
            <a:ext cx="579120" cy="42957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8288000" cy="10287000"/>
          </a:xfrm>
          <a:prstGeom prst="rect">
            <a:avLst/>
          </a:prstGeom>
        </p:spPr>
      </p:pic>
      <p:sp>
        <p:nvSpPr>
          <p:cNvPr id="19" name="椭圆 18"/>
          <p:cNvSpPr/>
          <p:nvPr/>
        </p:nvSpPr>
        <p:spPr>
          <a:xfrm>
            <a:off x="6020699" y="4433916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7738985" y="4513566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9375374" y="4587466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2845812" y="4587466"/>
            <a:ext cx="445274" cy="44605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1015045" y="4513566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24" name="直接连接符 23"/>
          <p:cNvCxnSpPr>
            <a:stCxn id="19" idx="6"/>
          </p:cNvCxnSpPr>
          <p:nvPr/>
        </p:nvCxnSpPr>
        <p:spPr>
          <a:xfrm flipV="1">
            <a:off x="6465973" y="4677895"/>
            <a:ext cx="1007474" cy="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20" idx="6"/>
            <a:endCxn id="21" idx="2"/>
          </p:cNvCxnSpPr>
          <p:nvPr/>
        </p:nvCxnSpPr>
        <p:spPr>
          <a:xfrm flipV="1">
            <a:off x="8331797" y="4831450"/>
            <a:ext cx="1043940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21" idx="6"/>
            <a:endCxn id="23" idx="2"/>
          </p:cNvCxnSpPr>
          <p:nvPr/>
        </p:nvCxnSpPr>
        <p:spPr>
          <a:xfrm>
            <a:off x="9820644" y="4831450"/>
            <a:ext cx="1194435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3" idx="6"/>
            <a:endCxn id="22" idx="2"/>
          </p:cNvCxnSpPr>
          <p:nvPr/>
        </p:nvCxnSpPr>
        <p:spPr>
          <a:xfrm flipV="1">
            <a:off x="11606904" y="4831450"/>
            <a:ext cx="1238250" cy="9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13717556" y="3716874"/>
            <a:ext cx="592812" cy="593858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endParaRPr kumimoji="0" lang="zh-CN" altLang="en-US" sz="4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29" name="直接连接符 28"/>
          <p:cNvCxnSpPr>
            <a:stCxn id="28" idx="3"/>
            <a:endCxn id="22" idx="7"/>
          </p:cNvCxnSpPr>
          <p:nvPr/>
        </p:nvCxnSpPr>
        <p:spPr>
          <a:xfrm flipH="1">
            <a:off x="13225251" y="4243765"/>
            <a:ext cx="579120" cy="42957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18FED748-EA7E-4C0A-865C-5110CD4145FF}"/>
              </a:ext>
            </a:extLst>
          </p:cNvPr>
          <p:cNvSpPr txBox="1"/>
          <p:nvPr/>
        </p:nvSpPr>
        <p:spPr>
          <a:xfrm>
            <a:off x="6040577" y="2845560"/>
            <a:ext cx="6185452" cy="144655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dist" defTabSz="457200" rtl="0" eaLnBrk="1" fontAlgn="auto" latinLnBrk="0" hangingPunct="1">
              <a:buClrTx/>
              <a:buSzTx/>
              <a:buFontTx/>
              <a:buNone/>
              <a:tabLst/>
              <a:defRPr/>
            </a:pPr>
            <a:r>
              <a:rPr kumimoji="0" lang="zh-CN" altLang="en-US" sz="8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rPr>
              <a:t>谢谢观看</a:t>
            </a:r>
            <a:endParaRPr kumimoji="0" sz="8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xmlns="" id="{37C589B5-1F8E-4C1E-8839-770979E719F4}"/>
              </a:ext>
            </a:extLst>
          </p:cNvPr>
          <p:cNvSpPr txBox="1"/>
          <p:nvPr/>
        </p:nvSpPr>
        <p:spPr>
          <a:xfrm>
            <a:off x="7108575" y="5276678"/>
            <a:ext cx="39026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bg1"/>
                </a:solidFill>
                <a:cs typeface="+mn-ea"/>
                <a:sym typeface="+mn-lt"/>
              </a:rPr>
              <a:t>主讲人：</a:t>
            </a:r>
            <a:r>
              <a:rPr lang="en-US" altLang="zh-CN" sz="4400" b="1" dirty="0">
                <a:solidFill>
                  <a:schemeClr val="bg1"/>
                </a:solidFill>
                <a:latin typeface="+mj-ea"/>
                <a:ea typeface="+mj-ea"/>
                <a:cs typeface="+mn-ea"/>
                <a:sym typeface="+mn-lt"/>
              </a:rPr>
              <a:t>Josh</a:t>
            </a:r>
            <a:endParaRPr lang="zh-CN" altLang="en-US" sz="4400" b="1" dirty="0">
              <a:solidFill>
                <a:schemeClr val="bg1"/>
              </a:solidFill>
              <a:latin typeface="+mj-ea"/>
              <a:ea typeface="+mj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06592054"/>
      </p:ext>
    </p:extLst>
  </p:cSld>
  <p:clrMapOvr>
    <a:masterClrMapping/>
  </p:clrMapOvr>
  <p:transition spd="med" advClick="0" advTm="1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基于</a:t>
            </a: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的计算框架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44308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C2F70476-27A4-4694-82D3-DEB74E753A95}"/>
              </a:ext>
            </a:extLst>
          </p:cNvPr>
          <p:cNvSpPr txBox="1"/>
          <p:nvPr/>
        </p:nvSpPr>
        <p:spPr>
          <a:xfrm>
            <a:off x="3546106" y="2681419"/>
            <a:ext cx="9484094" cy="1656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Hadoop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最初引入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为了改善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MapReduce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任务调度过程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8" name="ïṩľídè">
            <a:extLst>
              <a:ext uri="{FF2B5EF4-FFF2-40B4-BE49-F238E27FC236}">
                <a16:creationId xmlns:a16="http://schemas.microsoft.com/office/drawing/2014/main" xmlns="" id="{4E9BEAC0-62D4-494F-A0DF-3ACD4EA52951}"/>
              </a:ext>
            </a:extLst>
          </p:cNvPr>
          <p:cNvSpPr/>
          <p:nvPr/>
        </p:nvSpPr>
        <p:spPr>
          <a:xfrm>
            <a:off x="2800128" y="2924306"/>
            <a:ext cx="576087" cy="601837"/>
          </a:xfrm>
          <a:custGeom>
            <a:avLst/>
            <a:gdLst>
              <a:gd name="T0" fmla="*/ 213 w 427"/>
              <a:gd name="T1" fmla="*/ 0 h 427"/>
              <a:gd name="T2" fmla="*/ 0 w 427"/>
              <a:gd name="T3" fmla="*/ 213 h 427"/>
              <a:gd name="T4" fmla="*/ 213 w 427"/>
              <a:gd name="T5" fmla="*/ 427 h 427"/>
              <a:gd name="T6" fmla="*/ 427 w 427"/>
              <a:gd name="T7" fmla="*/ 213 h 427"/>
              <a:gd name="T8" fmla="*/ 213 w 427"/>
              <a:gd name="T9" fmla="*/ 0 h 427"/>
              <a:gd name="T10" fmla="*/ 180 w 427"/>
              <a:gd name="T11" fmla="*/ 312 h 427"/>
              <a:gd name="T12" fmla="*/ 82 w 427"/>
              <a:gd name="T13" fmla="*/ 214 h 427"/>
              <a:gd name="T14" fmla="*/ 120 w 427"/>
              <a:gd name="T15" fmla="*/ 176 h 427"/>
              <a:gd name="T16" fmla="*/ 180 w 427"/>
              <a:gd name="T17" fmla="*/ 236 h 427"/>
              <a:gd name="T18" fmla="*/ 308 w 427"/>
              <a:gd name="T19" fmla="*/ 108 h 427"/>
              <a:gd name="T20" fmla="*/ 346 w 427"/>
              <a:gd name="T21" fmla="*/ 146 h 427"/>
              <a:gd name="T22" fmla="*/ 180 w 427"/>
              <a:gd name="T23" fmla="*/ 312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7" h="427">
                <a:moveTo>
                  <a:pt x="213" y="0"/>
                </a:moveTo>
                <a:cubicBezTo>
                  <a:pt x="96" y="0"/>
                  <a:pt x="0" y="96"/>
                  <a:pt x="0" y="213"/>
                </a:cubicBezTo>
                <a:cubicBezTo>
                  <a:pt x="0" y="331"/>
                  <a:pt x="96" y="427"/>
                  <a:pt x="213" y="427"/>
                </a:cubicBezTo>
                <a:cubicBezTo>
                  <a:pt x="331" y="427"/>
                  <a:pt x="427" y="331"/>
                  <a:pt x="427" y="213"/>
                </a:cubicBezTo>
                <a:cubicBezTo>
                  <a:pt x="427" y="96"/>
                  <a:pt x="331" y="0"/>
                  <a:pt x="213" y="0"/>
                </a:cubicBezTo>
                <a:close/>
                <a:moveTo>
                  <a:pt x="180" y="312"/>
                </a:moveTo>
                <a:lnTo>
                  <a:pt x="82" y="214"/>
                </a:lnTo>
                <a:lnTo>
                  <a:pt x="120" y="176"/>
                </a:lnTo>
                <a:lnTo>
                  <a:pt x="180" y="236"/>
                </a:lnTo>
                <a:lnTo>
                  <a:pt x="308" y="108"/>
                </a:lnTo>
                <a:lnTo>
                  <a:pt x="346" y="146"/>
                </a:lnTo>
                <a:lnTo>
                  <a:pt x="180" y="312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5F297657-4C28-438D-A0CE-988B4917B575}"/>
              </a:ext>
            </a:extLst>
          </p:cNvPr>
          <p:cNvSpPr/>
          <p:nvPr/>
        </p:nvSpPr>
        <p:spPr>
          <a:xfrm>
            <a:off x="3546105" y="6651856"/>
            <a:ext cx="9285975" cy="1656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采用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方便多个不同的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Application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请求和执行容器中的任务，并较好地共享集群资源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ïṩľídè">
            <a:extLst>
              <a:ext uri="{FF2B5EF4-FFF2-40B4-BE49-F238E27FC236}">
                <a16:creationId xmlns:a16="http://schemas.microsoft.com/office/drawing/2014/main" xmlns="" id="{51964D4E-CC79-4D35-AF78-EC99D4C05745}"/>
              </a:ext>
            </a:extLst>
          </p:cNvPr>
          <p:cNvSpPr/>
          <p:nvPr/>
        </p:nvSpPr>
        <p:spPr>
          <a:xfrm>
            <a:off x="2800128" y="6865299"/>
            <a:ext cx="576087" cy="601837"/>
          </a:xfrm>
          <a:custGeom>
            <a:avLst/>
            <a:gdLst>
              <a:gd name="T0" fmla="*/ 213 w 427"/>
              <a:gd name="T1" fmla="*/ 0 h 427"/>
              <a:gd name="T2" fmla="*/ 0 w 427"/>
              <a:gd name="T3" fmla="*/ 213 h 427"/>
              <a:gd name="T4" fmla="*/ 213 w 427"/>
              <a:gd name="T5" fmla="*/ 427 h 427"/>
              <a:gd name="T6" fmla="*/ 427 w 427"/>
              <a:gd name="T7" fmla="*/ 213 h 427"/>
              <a:gd name="T8" fmla="*/ 213 w 427"/>
              <a:gd name="T9" fmla="*/ 0 h 427"/>
              <a:gd name="T10" fmla="*/ 180 w 427"/>
              <a:gd name="T11" fmla="*/ 312 h 427"/>
              <a:gd name="T12" fmla="*/ 82 w 427"/>
              <a:gd name="T13" fmla="*/ 214 h 427"/>
              <a:gd name="T14" fmla="*/ 120 w 427"/>
              <a:gd name="T15" fmla="*/ 176 h 427"/>
              <a:gd name="T16" fmla="*/ 180 w 427"/>
              <a:gd name="T17" fmla="*/ 236 h 427"/>
              <a:gd name="T18" fmla="*/ 308 w 427"/>
              <a:gd name="T19" fmla="*/ 108 h 427"/>
              <a:gd name="T20" fmla="*/ 346 w 427"/>
              <a:gd name="T21" fmla="*/ 146 h 427"/>
              <a:gd name="T22" fmla="*/ 180 w 427"/>
              <a:gd name="T23" fmla="*/ 312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7" h="427">
                <a:moveTo>
                  <a:pt x="213" y="0"/>
                </a:moveTo>
                <a:cubicBezTo>
                  <a:pt x="96" y="0"/>
                  <a:pt x="0" y="96"/>
                  <a:pt x="0" y="213"/>
                </a:cubicBezTo>
                <a:cubicBezTo>
                  <a:pt x="0" y="331"/>
                  <a:pt x="96" y="427"/>
                  <a:pt x="213" y="427"/>
                </a:cubicBezTo>
                <a:cubicBezTo>
                  <a:pt x="331" y="427"/>
                  <a:pt x="427" y="331"/>
                  <a:pt x="427" y="213"/>
                </a:cubicBezTo>
                <a:cubicBezTo>
                  <a:pt x="427" y="96"/>
                  <a:pt x="331" y="0"/>
                  <a:pt x="213" y="0"/>
                </a:cubicBezTo>
                <a:close/>
                <a:moveTo>
                  <a:pt x="180" y="312"/>
                </a:moveTo>
                <a:lnTo>
                  <a:pt x="82" y="214"/>
                </a:lnTo>
                <a:lnTo>
                  <a:pt x="120" y="176"/>
                </a:lnTo>
                <a:lnTo>
                  <a:pt x="180" y="236"/>
                </a:lnTo>
                <a:lnTo>
                  <a:pt x="308" y="108"/>
                </a:lnTo>
                <a:lnTo>
                  <a:pt x="346" y="146"/>
                </a:lnTo>
                <a:lnTo>
                  <a:pt x="180" y="312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1600" dirty="0">
              <a:cs typeface="+mn-ea"/>
              <a:sym typeface="+mn-lt"/>
            </a:endParaRPr>
          </a:p>
        </p:txBody>
      </p:sp>
      <p:grpSp>
        <p:nvGrpSpPr>
          <p:cNvPr id="34" name="7eb12fb0-4d31-44e5-b4b0-0bdd2b12e8b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xmlns="" id="{CBC27F67-57A4-4E21-8F40-CED1AD66B298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13810593" y="3642124"/>
            <a:ext cx="3913281" cy="3477427"/>
            <a:chOff x="4336352" y="2068538"/>
            <a:chExt cx="3519296" cy="3127323"/>
          </a:xfrm>
        </p:grpSpPr>
        <p:sp>
          <p:nvSpPr>
            <p:cNvPr id="35" name="îš1ïḍé">
              <a:extLst>
                <a:ext uri="{FF2B5EF4-FFF2-40B4-BE49-F238E27FC236}">
                  <a16:creationId xmlns:a16="http://schemas.microsoft.com/office/drawing/2014/main" xmlns="" id="{2357EE1E-6412-4B56-A4C1-69EEA8C54120}"/>
                </a:ext>
              </a:extLst>
            </p:cNvPr>
            <p:cNvSpPr/>
            <p:nvPr/>
          </p:nvSpPr>
          <p:spPr bwMode="auto">
            <a:xfrm>
              <a:off x="4346222" y="3238817"/>
              <a:ext cx="3509426" cy="1957044"/>
            </a:xfrm>
            <a:custGeom>
              <a:avLst/>
              <a:gdLst>
                <a:gd name="T0" fmla="*/ 775 w 1051"/>
                <a:gd name="T1" fmla="*/ 404 h 586"/>
                <a:gd name="T2" fmla="*/ 1051 w 1051"/>
                <a:gd name="T3" fmla="*/ 246 h 586"/>
                <a:gd name="T4" fmla="*/ 678 w 1051"/>
                <a:gd name="T5" fmla="*/ 31 h 586"/>
                <a:gd name="T6" fmla="*/ 624 w 1051"/>
                <a:gd name="T7" fmla="*/ 0 h 586"/>
                <a:gd name="T8" fmla="*/ 394 w 1051"/>
                <a:gd name="T9" fmla="*/ 133 h 586"/>
                <a:gd name="T10" fmla="*/ 507 w 1051"/>
                <a:gd name="T11" fmla="*/ 198 h 586"/>
                <a:gd name="T12" fmla="*/ 441 w 1051"/>
                <a:gd name="T13" fmla="*/ 236 h 586"/>
                <a:gd name="T14" fmla="*/ 327 w 1051"/>
                <a:gd name="T15" fmla="*/ 205 h 586"/>
                <a:gd name="T16" fmla="*/ 285 w 1051"/>
                <a:gd name="T17" fmla="*/ 205 h 586"/>
                <a:gd name="T18" fmla="*/ 8 w 1051"/>
                <a:gd name="T19" fmla="*/ 366 h 586"/>
                <a:gd name="T20" fmla="*/ 0 w 1051"/>
                <a:gd name="T21" fmla="*/ 378 h 586"/>
                <a:gd name="T22" fmla="*/ 0 w 1051"/>
                <a:gd name="T23" fmla="*/ 378 h 586"/>
                <a:gd name="T24" fmla="*/ 0 w 1051"/>
                <a:gd name="T25" fmla="*/ 406 h 586"/>
                <a:gd name="T26" fmla="*/ 8 w 1051"/>
                <a:gd name="T27" fmla="*/ 418 h 586"/>
                <a:gd name="T28" fmla="*/ 287 w 1051"/>
                <a:gd name="T29" fmla="*/ 579 h 586"/>
                <a:gd name="T30" fmla="*/ 329 w 1051"/>
                <a:gd name="T31" fmla="*/ 579 h 586"/>
                <a:gd name="T32" fmla="*/ 482 w 1051"/>
                <a:gd name="T33" fmla="*/ 524 h 586"/>
                <a:gd name="T34" fmla="*/ 668 w 1051"/>
                <a:gd name="T35" fmla="*/ 416 h 586"/>
                <a:gd name="T36" fmla="*/ 676 w 1051"/>
                <a:gd name="T37" fmla="*/ 404 h 586"/>
                <a:gd name="T38" fmla="*/ 676 w 1051"/>
                <a:gd name="T39" fmla="*/ 376 h 586"/>
                <a:gd name="T40" fmla="*/ 676 w 1051"/>
                <a:gd name="T41" fmla="*/ 377 h 586"/>
                <a:gd name="T42" fmla="*/ 668 w 1051"/>
                <a:gd name="T43" fmla="*/ 364 h 586"/>
                <a:gd name="T44" fmla="*/ 636 w 1051"/>
                <a:gd name="T45" fmla="*/ 346 h 586"/>
                <a:gd name="T46" fmla="*/ 657 w 1051"/>
                <a:gd name="T47" fmla="*/ 339 h 586"/>
                <a:gd name="T48" fmla="*/ 775 w 1051"/>
                <a:gd name="T49" fmla="*/ 404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051" h="586">
                  <a:moveTo>
                    <a:pt x="775" y="404"/>
                  </a:moveTo>
                  <a:cubicBezTo>
                    <a:pt x="1051" y="246"/>
                    <a:pt x="1051" y="246"/>
                    <a:pt x="1051" y="246"/>
                  </a:cubicBezTo>
                  <a:cubicBezTo>
                    <a:pt x="678" y="31"/>
                    <a:pt x="678" y="31"/>
                    <a:pt x="678" y="31"/>
                  </a:cubicBezTo>
                  <a:cubicBezTo>
                    <a:pt x="624" y="0"/>
                    <a:pt x="624" y="0"/>
                    <a:pt x="624" y="0"/>
                  </a:cubicBezTo>
                  <a:cubicBezTo>
                    <a:pt x="394" y="133"/>
                    <a:pt x="394" y="133"/>
                    <a:pt x="394" y="133"/>
                  </a:cubicBezTo>
                  <a:cubicBezTo>
                    <a:pt x="507" y="198"/>
                    <a:pt x="507" y="198"/>
                    <a:pt x="507" y="198"/>
                  </a:cubicBezTo>
                  <a:cubicBezTo>
                    <a:pt x="441" y="236"/>
                    <a:pt x="441" y="236"/>
                    <a:pt x="441" y="236"/>
                  </a:cubicBezTo>
                  <a:cubicBezTo>
                    <a:pt x="327" y="205"/>
                    <a:pt x="327" y="205"/>
                    <a:pt x="327" y="205"/>
                  </a:cubicBezTo>
                  <a:cubicBezTo>
                    <a:pt x="315" y="199"/>
                    <a:pt x="297" y="199"/>
                    <a:pt x="285" y="205"/>
                  </a:cubicBezTo>
                  <a:cubicBezTo>
                    <a:pt x="8" y="366"/>
                    <a:pt x="8" y="366"/>
                    <a:pt x="8" y="366"/>
                  </a:cubicBezTo>
                  <a:cubicBezTo>
                    <a:pt x="3" y="370"/>
                    <a:pt x="0" y="374"/>
                    <a:pt x="0" y="378"/>
                  </a:cubicBezTo>
                  <a:cubicBezTo>
                    <a:pt x="0" y="378"/>
                    <a:pt x="0" y="378"/>
                    <a:pt x="0" y="378"/>
                  </a:cubicBezTo>
                  <a:cubicBezTo>
                    <a:pt x="0" y="406"/>
                    <a:pt x="0" y="406"/>
                    <a:pt x="0" y="406"/>
                  </a:cubicBezTo>
                  <a:cubicBezTo>
                    <a:pt x="0" y="411"/>
                    <a:pt x="3" y="415"/>
                    <a:pt x="8" y="418"/>
                  </a:cubicBezTo>
                  <a:cubicBezTo>
                    <a:pt x="287" y="579"/>
                    <a:pt x="287" y="579"/>
                    <a:pt x="287" y="579"/>
                  </a:cubicBezTo>
                  <a:cubicBezTo>
                    <a:pt x="298" y="586"/>
                    <a:pt x="317" y="586"/>
                    <a:pt x="329" y="579"/>
                  </a:cubicBezTo>
                  <a:cubicBezTo>
                    <a:pt x="482" y="524"/>
                    <a:pt x="482" y="524"/>
                    <a:pt x="482" y="524"/>
                  </a:cubicBezTo>
                  <a:cubicBezTo>
                    <a:pt x="668" y="416"/>
                    <a:pt x="668" y="416"/>
                    <a:pt x="668" y="416"/>
                  </a:cubicBezTo>
                  <a:cubicBezTo>
                    <a:pt x="673" y="413"/>
                    <a:pt x="676" y="409"/>
                    <a:pt x="676" y="404"/>
                  </a:cubicBezTo>
                  <a:cubicBezTo>
                    <a:pt x="676" y="376"/>
                    <a:pt x="676" y="376"/>
                    <a:pt x="676" y="376"/>
                  </a:cubicBezTo>
                  <a:cubicBezTo>
                    <a:pt x="676" y="377"/>
                    <a:pt x="676" y="377"/>
                    <a:pt x="676" y="377"/>
                  </a:cubicBezTo>
                  <a:cubicBezTo>
                    <a:pt x="677" y="373"/>
                    <a:pt x="674" y="368"/>
                    <a:pt x="668" y="364"/>
                  </a:cubicBezTo>
                  <a:cubicBezTo>
                    <a:pt x="636" y="346"/>
                    <a:pt x="636" y="346"/>
                    <a:pt x="636" y="346"/>
                  </a:cubicBezTo>
                  <a:cubicBezTo>
                    <a:pt x="657" y="339"/>
                    <a:pt x="657" y="339"/>
                    <a:pt x="657" y="339"/>
                  </a:cubicBezTo>
                  <a:lnTo>
                    <a:pt x="775" y="404"/>
                  </a:lnTo>
                  <a:close/>
                </a:path>
              </a:pathLst>
            </a:custGeom>
            <a:solidFill>
              <a:schemeClr val="tx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Sḷîḓê">
              <a:extLst>
                <a:ext uri="{FF2B5EF4-FFF2-40B4-BE49-F238E27FC236}">
                  <a16:creationId xmlns:a16="http://schemas.microsoft.com/office/drawing/2014/main" xmlns="" id="{587ED39E-320B-4C17-AE35-12FEBC5D11EE}"/>
                </a:ext>
              </a:extLst>
            </p:cNvPr>
            <p:cNvSpPr/>
            <p:nvPr/>
          </p:nvSpPr>
          <p:spPr bwMode="auto">
            <a:xfrm>
              <a:off x="5771706" y="4053782"/>
              <a:ext cx="587959" cy="368003"/>
            </a:xfrm>
            <a:custGeom>
              <a:avLst/>
              <a:gdLst>
                <a:gd name="T0" fmla="*/ 417 w 417"/>
                <a:gd name="T1" fmla="*/ 242 h 261"/>
                <a:gd name="T2" fmla="*/ 417 w 417"/>
                <a:gd name="T3" fmla="*/ 261 h 261"/>
                <a:gd name="T4" fmla="*/ 0 w 417"/>
                <a:gd name="T5" fmla="*/ 19 h 261"/>
                <a:gd name="T6" fmla="*/ 0 w 417"/>
                <a:gd name="T7" fmla="*/ 0 h 261"/>
                <a:gd name="T8" fmla="*/ 144 w 417"/>
                <a:gd name="T9" fmla="*/ 85 h 261"/>
                <a:gd name="T10" fmla="*/ 208 w 417"/>
                <a:gd name="T11" fmla="*/ 121 h 261"/>
                <a:gd name="T12" fmla="*/ 272 w 417"/>
                <a:gd name="T13" fmla="*/ 159 h 261"/>
                <a:gd name="T14" fmla="*/ 417 w 417"/>
                <a:gd name="T15" fmla="*/ 242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7" h="261">
                  <a:moveTo>
                    <a:pt x="417" y="242"/>
                  </a:moveTo>
                  <a:lnTo>
                    <a:pt x="417" y="261"/>
                  </a:lnTo>
                  <a:lnTo>
                    <a:pt x="0" y="19"/>
                  </a:lnTo>
                  <a:lnTo>
                    <a:pt x="0" y="0"/>
                  </a:lnTo>
                  <a:lnTo>
                    <a:pt x="144" y="85"/>
                  </a:lnTo>
                  <a:lnTo>
                    <a:pt x="208" y="121"/>
                  </a:lnTo>
                  <a:lnTo>
                    <a:pt x="272" y="159"/>
                  </a:lnTo>
                  <a:lnTo>
                    <a:pt x="417" y="242"/>
                  </a:lnTo>
                  <a:close/>
                </a:path>
              </a:pathLst>
            </a:custGeom>
            <a:solidFill>
              <a:srgbClr val="4C4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íṧľîḍè">
              <a:extLst>
                <a:ext uri="{FF2B5EF4-FFF2-40B4-BE49-F238E27FC236}">
                  <a16:creationId xmlns:a16="http://schemas.microsoft.com/office/drawing/2014/main" xmlns="" id="{298128BC-409E-4B74-9080-59A1989A19BB}"/>
                </a:ext>
              </a:extLst>
            </p:cNvPr>
            <p:cNvSpPr/>
            <p:nvPr/>
          </p:nvSpPr>
          <p:spPr bwMode="auto">
            <a:xfrm>
              <a:off x="6359665" y="4183499"/>
              <a:ext cx="360953" cy="238286"/>
            </a:xfrm>
            <a:custGeom>
              <a:avLst/>
              <a:gdLst>
                <a:gd name="T0" fmla="*/ 0 w 256"/>
                <a:gd name="T1" fmla="*/ 150 h 169"/>
                <a:gd name="T2" fmla="*/ 256 w 256"/>
                <a:gd name="T3" fmla="*/ 0 h 169"/>
                <a:gd name="T4" fmla="*/ 256 w 256"/>
                <a:gd name="T5" fmla="*/ 19 h 169"/>
                <a:gd name="T6" fmla="*/ 0 w 256"/>
                <a:gd name="T7" fmla="*/ 169 h 169"/>
                <a:gd name="T8" fmla="*/ 0 w 256"/>
                <a:gd name="T9" fmla="*/ 15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" h="169">
                  <a:moveTo>
                    <a:pt x="0" y="150"/>
                  </a:moveTo>
                  <a:lnTo>
                    <a:pt x="256" y="0"/>
                  </a:lnTo>
                  <a:lnTo>
                    <a:pt x="256" y="19"/>
                  </a:lnTo>
                  <a:lnTo>
                    <a:pt x="0" y="169"/>
                  </a:lnTo>
                  <a:lnTo>
                    <a:pt x="0" y="150"/>
                  </a:lnTo>
                  <a:close/>
                </a:path>
              </a:pathLst>
            </a:custGeom>
            <a:solidFill>
              <a:srgbClr val="373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s1íḓé">
              <a:extLst>
                <a:ext uri="{FF2B5EF4-FFF2-40B4-BE49-F238E27FC236}">
                  <a16:creationId xmlns:a16="http://schemas.microsoft.com/office/drawing/2014/main" xmlns="" id="{AEEF0C6C-B916-4506-83E9-CEF17E18EC26}"/>
                </a:ext>
              </a:extLst>
            </p:cNvPr>
            <p:cNvSpPr/>
            <p:nvPr/>
          </p:nvSpPr>
          <p:spPr bwMode="auto">
            <a:xfrm>
              <a:off x="5771706" y="3846516"/>
              <a:ext cx="948913" cy="548480"/>
            </a:xfrm>
            <a:custGeom>
              <a:avLst/>
              <a:gdLst>
                <a:gd name="T0" fmla="*/ 256 w 673"/>
                <a:gd name="T1" fmla="*/ 0 h 389"/>
                <a:gd name="T2" fmla="*/ 0 w 673"/>
                <a:gd name="T3" fmla="*/ 147 h 389"/>
                <a:gd name="T4" fmla="*/ 417 w 673"/>
                <a:gd name="T5" fmla="*/ 389 h 389"/>
                <a:gd name="T6" fmla="*/ 673 w 673"/>
                <a:gd name="T7" fmla="*/ 239 h 389"/>
                <a:gd name="T8" fmla="*/ 256 w 673"/>
                <a:gd name="T9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3" h="389">
                  <a:moveTo>
                    <a:pt x="256" y="0"/>
                  </a:moveTo>
                  <a:lnTo>
                    <a:pt x="0" y="147"/>
                  </a:lnTo>
                  <a:lnTo>
                    <a:pt x="417" y="389"/>
                  </a:lnTo>
                  <a:lnTo>
                    <a:pt x="673" y="239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ṣľïḑè">
              <a:extLst>
                <a:ext uri="{FF2B5EF4-FFF2-40B4-BE49-F238E27FC236}">
                  <a16:creationId xmlns:a16="http://schemas.microsoft.com/office/drawing/2014/main" xmlns="" id="{C925341F-6122-4CB3-8EC1-074B70B15EE6}"/>
                </a:ext>
              </a:extLst>
            </p:cNvPr>
            <p:cNvSpPr/>
            <p:nvPr/>
          </p:nvSpPr>
          <p:spPr bwMode="auto">
            <a:xfrm>
              <a:off x="5852074" y="3846516"/>
              <a:ext cx="868544" cy="427222"/>
            </a:xfrm>
            <a:custGeom>
              <a:avLst/>
              <a:gdLst>
                <a:gd name="T0" fmla="*/ 55 w 260"/>
                <a:gd name="T1" fmla="*/ 56 h 128"/>
                <a:gd name="T2" fmla="*/ 169 w 260"/>
                <a:gd name="T3" fmla="*/ 117 h 128"/>
                <a:gd name="T4" fmla="*/ 214 w 260"/>
                <a:gd name="T5" fmla="*/ 128 h 128"/>
                <a:gd name="T6" fmla="*/ 260 w 260"/>
                <a:gd name="T7" fmla="*/ 101 h 128"/>
                <a:gd name="T8" fmla="*/ 84 w 260"/>
                <a:gd name="T9" fmla="*/ 0 h 128"/>
                <a:gd name="T10" fmla="*/ 0 w 260"/>
                <a:gd name="T11" fmla="*/ 48 h 128"/>
                <a:gd name="T12" fmla="*/ 55 w 260"/>
                <a:gd name="T13" fmla="*/ 5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0" h="128">
                  <a:moveTo>
                    <a:pt x="55" y="56"/>
                  </a:moveTo>
                  <a:cubicBezTo>
                    <a:pt x="103" y="75"/>
                    <a:pt x="138" y="106"/>
                    <a:pt x="169" y="117"/>
                  </a:cubicBezTo>
                  <a:cubicBezTo>
                    <a:pt x="182" y="122"/>
                    <a:pt x="199" y="125"/>
                    <a:pt x="214" y="128"/>
                  </a:cubicBezTo>
                  <a:cubicBezTo>
                    <a:pt x="260" y="101"/>
                    <a:pt x="260" y="101"/>
                    <a:pt x="260" y="10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4" y="47"/>
                    <a:pt x="33" y="48"/>
                    <a:pt x="55" y="56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śľîḓé">
              <a:extLst>
                <a:ext uri="{FF2B5EF4-FFF2-40B4-BE49-F238E27FC236}">
                  <a16:creationId xmlns:a16="http://schemas.microsoft.com/office/drawing/2014/main" xmlns="" id="{075825A3-914C-4C08-A587-1F618F72743E}"/>
                </a:ext>
              </a:extLst>
            </p:cNvPr>
            <p:cNvSpPr/>
            <p:nvPr/>
          </p:nvSpPr>
          <p:spPr bwMode="auto">
            <a:xfrm>
              <a:off x="6198928" y="3649119"/>
              <a:ext cx="126898" cy="441322"/>
            </a:xfrm>
            <a:custGeom>
              <a:avLst/>
              <a:gdLst>
                <a:gd name="T0" fmla="*/ 26 w 90"/>
                <a:gd name="T1" fmla="*/ 0 h 313"/>
                <a:gd name="T2" fmla="*/ 0 w 90"/>
                <a:gd name="T3" fmla="*/ 14 h 313"/>
                <a:gd name="T4" fmla="*/ 0 w 90"/>
                <a:gd name="T5" fmla="*/ 278 h 313"/>
                <a:gd name="T6" fmla="*/ 64 w 90"/>
                <a:gd name="T7" fmla="*/ 313 h 313"/>
                <a:gd name="T8" fmla="*/ 64 w 90"/>
                <a:gd name="T9" fmla="*/ 52 h 313"/>
                <a:gd name="T10" fmla="*/ 90 w 90"/>
                <a:gd name="T11" fmla="*/ 38 h 313"/>
                <a:gd name="T12" fmla="*/ 26 w 9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13">
                  <a:moveTo>
                    <a:pt x="26" y="0"/>
                  </a:moveTo>
                  <a:lnTo>
                    <a:pt x="0" y="14"/>
                  </a:lnTo>
                  <a:lnTo>
                    <a:pt x="0" y="278"/>
                  </a:lnTo>
                  <a:lnTo>
                    <a:pt x="64" y="313"/>
                  </a:lnTo>
                  <a:lnTo>
                    <a:pt x="64" y="52"/>
                  </a:lnTo>
                  <a:lnTo>
                    <a:pt x="90" y="3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şļîḋè">
              <a:extLst>
                <a:ext uri="{FF2B5EF4-FFF2-40B4-BE49-F238E27FC236}">
                  <a16:creationId xmlns:a16="http://schemas.microsoft.com/office/drawing/2014/main" xmlns="" id="{3E08D130-561C-4F2B-A598-E4F4D5E5639B}"/>
                </a:ext>
              </a:extLst>
            </p:cNvPr>
            <p:cNvSpPr/>
            <p:nvPr/>
          </p:nvSpPr>
          <p:spPr bwMode="auto">
            <a:xfrm>
              <a:off x="6198928" y="3649119"/>
              <a:ext cx="126898" cy="73319"/>
            </a:xfrm>
            <a:custGeom>
              <a:avLst/>
              <a:gdLst>
                <a:gd name="T0" fmla="*/ 0 w 90"/>
                <a:gd name="T1" fmla="*/ 14 h 52"/>
                <a:gd name="T2" fmla="*/ 26 w 90"/>
                <a:gd name="T3" fmla="*/ 0 h 52"/>
                <a:gd name="T4" fmla="*/ 90 w 90"/>
                <a:gd name="T5" fmla="*/ 38 h 52"/>
                <a:gd name="T6" fmla="*/ 64 w 90"/>
                <a:gd name="T7" fmla="*/ 52 h 52"/>
                <a:gd name="T8" fmla="*/ 0 w 90"/>
                <a:gd name="T9" fmla="*/ 1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52">
                  <a:moveTo>
                    <a:pt x="0" y="14"/>
                  </a:moveTo>
                  <a:lnTo>
                    <a:pt x="26" y="0"/>
                  </a:lnTo>
                  <a:lnTo>
                    <a:pt x="90" y="38"/>
                  </a:lnTo>
                  <a:lnTo>
                    <a:pt x="64" y="52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ṩļídé">
              <a:extLst>
                <a:ext uri="{FF2B5EF4-FFF2-40B4-BE49-F238E27FC236}">
                  <a16:creationId xmlns:a16="http://schemas.microsoft.com/office/drawing/2014/main" xmlns="" id="{8149CC23-9557-41EE-AE8A-6EE705EFC683}"/>
                </a:ext>
              </a:extLst>
            </p:cNvPr>
            <p:cNvSpPr/>
            <p:nvPr/>
          </p:nvSpPr>
          <p:spPr bwMode="auto">
            <a:xfrm>
              <a:off x="6198928" y="3668859"/>
              <a:ext cx="90238" cy="421582"/>
            </a:xfrm>
            <a:custGeom>
              <a:avLst/>
              <a:gdLst>
                <a:gd name="T0" fmla="*/ 64 w 64"/>
                <a:gd name="T1" fmla="*/ 38 h 299"/>
                <a:gd name="T2" fmla="*/ 64 w 64"/>
                <a:gd name="T3" fmla="*/ 299 h 299"/>
                <a:gd name="T4" fmla="*/ 0 w 64"/>
                <a:gd name="T5" fmla="*/ 264 h 299"/>
                <a:gd name="T6" fmla="*/ 0 w 64"/>
                <a:gd name="T7" fmla="*/ 0 h 299"/>
                <a:gd name="T8" fmla="*/ 64 w 64"/>
                <a:gd name="T9" fmla="*/ 38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299">
                  <a:moveTo>
                    <a:pt x="64" y="38"/>
                  </a:moveTo>
                  <a:lnTo>
                    <a:pt x="64" y="299"/>
                  </a:lnTo>
                  <a:lnTo>
                    <a:pt x="0" y="264"/>
                  </a:lnTo>
                  <a:lnTo>
                    <a:pt x="0" y="0"/>
                  </a:lnTo>
                  <a:lnTo>
                    <a:pt x="64" y="38"/>
                  </a:ln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Slíḑe">
              <a:extLst>
                <a:ext uri="{FF2B5EF4-FFF2-40B4-BE49-F238E27FC236}">
                  <a16:creationId xmlns:a16="http://schemas.microsoft.com/office/drawing/2014/main" xmlns="" id="{E37289B9-13FE-4E5C-B3C6-E5E18D7C3640}"/>
                </a:ext>
              </a:extLst>
            </p:cNvPr>
            <p:cNvSpPr/>
            <p:nvPr/>
          </p:nvSpPr>
          <p:spPr bwMode="auto">
            <a:xfrm>
              <a:off x="6289166" y="3702698"/>
              <a:ext cx="126898" cy="441322"/>
            </a:xfrm>
            <a:custGeom>
              <a:avLst/>
              <a:gdLst>
                <a:gd name="T0" fmla="*/ 26 w 90"/>
                <a:gd name="T1" fmla="*/ 0 h 313"/>
                <a:gd name="T2" fmla="*/ 0 w 90"/>
                <a:gd name="T3" fmla="*/ 14 h 313"/>
                <a:gd name="T4" fmla="*/ 0 w 90"/>
                <a:gd name="T5" fmla="*/ 275 h 313"/>
                <a:gd name="T6" fmla="*/ 64 w 90"/>
                <a:gd name="T7" fmla="*/ 313 h 313"/>
                <a:gd name="T8" fmla="*/ 90 w 90"/>
                <a:gd name="T9" fmla="*/ 299 h 313"/>
                <a:gd name="T10" fmla="*/ 90 w 90"/>
                <a:gd name="T11" fmla="*/ 36 h 313"/>
                <a:gd name="T12" fmla="*/ 26 w 9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13">
                  <a:moveTo>
                    <a:pt x="26" y="0"/>
                  </a:moveTo>
                  <a:lnTo>
                    <a:pt x="0" y="14"/>
                  </a:lnTo>
                  <a:lnTo>
                    <a:pt x="0" y="275"/>
                  </a:lnTo>
                  <a:lnTo>
                    <a:pt x="64" y="313"/>
                  </a:lnTo>
                  <a:lnTo>
                    <a:pt x="90" y="299"/>
                  </a:lnTo>
                  <a:lnTo>
                    <a:pt x="90" y="36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$1îḑê">
              <a:extLst>
                <a:ext uri="{FF2B5EF4-FFF2-40B4-BE49-F238E27FC236}">
                  <a16:creationId xmlns:a16="http://schemas.microsoft.com/office/drawing/2014/main" xmlns="" id="{A53CCB94-5F88-40BD-B054-C77C29A5D8CE}"/>
                </a:ext>
              </a:extLst>
            </p:cNvPr>
            <p:cNvSpPr/>
            <p:nvPr/>
          </p:nvSpPr>
          <p:spPr bwMode="auto">
            <a:xfrm>
              <a:off x="6289166" y="3722438"/>
              <a:ext cx="93058" cy="421582"/>
            </a:xfrm>
            <a:custGeom>
              <a:avLst/>
              <a:gdLst>
                <a:gd name="T0" fmla="*/ 66 w 66"/>
                <a:gd name="T1" fmla="*/ 36 h 299"/>
                <a:gd name="T2" fmla="*/ 64 w 66"/>
                <a:gd name="T3" fmla="*/ 299 h 299"/>
                <a:gd name="T4" fmla="*/ 0 w 66"/>
                <a:gd name="T5" fmla="*/ 261 h 299"/>
                <a:gd name="T6" fmla="*/ 0 w 66"/>
                <a:gd name="T7" fmla="*/ 0 h 299"/>
                <a:gd name="T8" fmla="*/ 66 w 66"/>
                <a:gd name="T9" fmla="*/ 36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299">
                  <a:moveTo>
                    <a:pt x="66" y="36"/>
                  </a:moveTo>
                  <a:lnTo>
                    <a:pt x="64" y="299"/>
                  </a:lnTo>
                  <a:lnTo>
                    <a:pt x="0" y="261"/>
                  </a:lnTo>
                  <a:lnTo>
                    <a:pt x="0" y="0"/>
                  </a:lnTo>
                  <a:lnTo>
                    <a:pt x="66" y="36"/>
                  </a:ln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ṥļíďè">
              <a:extLst>
                <a:ext uri="{FF2B5EF4-FFF2-40B4-BE49-F238E27FC236}">
                  <a16:creationId xmlns:a16="http://schemas.microsoft.com/office/drawing/2014/main" xmlns="" id="{373E0B5B-868B-410B-A28A-6A7B7B689476}"/>
                </a:ext>
              </a:extLst>
            </p:cNvPr>
            <p:cNvSpPr/>
            <p:nvPr/>
          </p:nvSpPr>
          <p:spPr bwMode="auto">
            <a:xfrm>
              <a:off x="6379405" y="3753457"/>
              <a:ext cx="36659" cy="390563"/>
            </a:xfrm>
            <a:custGeom>
              <a:avLst/>
              <a:gdLst>
                <a:gd name="T0" fmla="*/ 2 w 26"/>
                <a:gd name="T1" fmla="*/ 14 h 277"/>
                <a:gd name="T2" fmla="*/ 26 w 26"/>
                <a:gd name="T3" fmla="*/ 0 h 277"/>
                <a:gd name="T4" fmla="*/ 26 w 26"/>
                <a:gd name="T5" fmla="*/ 263 h 277"/>
                <a:gd name="T6" fmla="*/ 0 w 26"/>
                <a:gd name="T7" fmla="*/ 277 h 277"/>
                <a:gd name="T8" fmla="*/ 2 w 26"/>
                <a:gd name="T9" fmla="*/ 14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7">
                  <a:moveTo>
                    <a:pt x="2" y="14"/>
                  </a:moveTo>
                  <a:lnTo>
                    <a:pt x="26" y="0"/>
                  </a:lnTo>
                  <a:lnTo>
                    <a:pt x="26" y="263"/>
                  </a:lnTo>
                  <a:lnTo>
                    <a:pt x="0" y="277"/>
                  </a:lnTo>
                  <a:lnTo>
                    <a:pt x="2" y="14"/>
                  </a:ln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ŝ1ïḓé">
              <a:extLst>
                <a:ext uri="{FF2B5EF4-FFF2-40B4-BE49-F238E27FC236}">
                  <a16:creationId xmlns:a16="http://schemas.microsoft.com/office/drawing/2014/main" xmlns="" id="{EF173C2E-56B8-412C-89D4-6B234A281913}"/>
                </a:ext>
              </a:extLst>
            </p:cNvPr>
            <p:cNvSpPr/>
            <p:nvPr/>
          </p:nvSpPr>
          <p:spPr bwMode="auto">
            <a:xfrm>
              <a:off x="6289166" y="3702698"/>
              <a:ext cx="126898" cy="70499"/>
            </a:xfrm>
            <a:custGeom>
              <a:avLst/>
              <a:gdLst>
                <a:gd name="T0" fmla="*/ 0 w 90"/>
                <a:gd name="T1" fmla="*/ 14 h 50"/>
                <a:gd name="T2" fmla="*/ 26 w 90"/>
                <a:gd name="T3" fmla="*/ 0 h 50"/>
                <a:gd name="T4" fmla="*/ 90 w 90"/>
                <a:gd name="T5" fmla="*/ 36 h 50"/>
                <a:gd name="T6" fmla="*/ 66 w 90"/>
                <a:gd name="T7" fmla="*/ 50 h 50"/>
                <a:gd name="T8" fmla="*/ 0 w 90"/>
                <a:gd name="T9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50">
                  <a:moveTo>
                    <a:pt x="0" y="14"/>
                  </a:moveTo>
                  <a:lnTo>
                    <a:pt x="26" y="0"/>
                  </a:lnTo>
                  <a:lnTo>
                    <a:pt x="90" y="36"/>
                  </a:lnTo>
                  <a:lnTo>
                    <a:pt x="66" y="5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šḻîḓè">
              <a:extLst>
                <a:ext uri="{FF2B5EF4-FFF2-40B4-BE49-F238E27FC236}">
                  <a16:creationId xmlns:a16="http://schemas.microsoft.com/office/drawing/2014/main" xmlns="" id="{46FEAFA9-55ED-4B19-A67B-93352740BCBF}"/>
                </a:ext>
              </a:extLst>
            </p:cNvPr>
            <p:cNvSpPr/>
            <p:nvPr/>
          </p:nvSpPr>
          <p:spPr bwMode="auto">
            <a:xfrm>
              <a:off x="4346222" y="4502154"/>
              <a:ext cx="2050103" cy="693707"/>
            </a:xfrm>
            <a:custGeom>
              <a:avLst/>
              <a:gdLst>
                <a:gd name="T0" fmla="*/ 614 w 614"/>
                <a:gd name="T1" fmla="*/ 0 h 208"/>
                <a:gd name="T2" fmla="*/ 614 w 614"/>
                <a:gd name="T3" fmla="*/ 28 h 208"/>
                <a:gd name="T4" fmla="*/ 605 w 614"/>
                <a:gd name="T5" fmla="*/ 40 h 208"/>
                <a:gd name="T6" fmla="*/ 329 w 614"/>
                <a:gd name="T7" fmla="*/ 201 h 208"/>
                <a:gd name="T8" fmla="*/ 287 w 614"/>
                <a:gd name="T9" fmla="*/ 201 h 208"/>
                <a:gd name="T10" fmla="*/ 8 w 614"/>
                <a:gd name="T11" fmla="*/ 40 h 208"/>
                <a:gd name="T12" fmla="*/ 0 w 614"/>
                <a:gd name="T13" fmla="*/ 28 h 208"/>
                <a:gd name="T14" fmla="*/ 0 w 614"/>
                <a:gd name="T15" fmla="*/ 0 h 208"/>
                <a:gd name="T16" fmla="*/ 8 w 614"/>
                <a:gd name="T17" fmla="*/ 12 h 208"/>
                <a:gd name="T18" fmla="*/ 287 w 614"/>
                <a:gd name="T19" fmla="*/ 173 h 208"/>
                <a:gd name="T20" fmla="*/ 329 w 614"/>
                <a:gd name="T21" fmla="*/ 173 h 208"/>
                <a:gd name="T22" fmla="*/ 605 w 614"/>
                <a:gd name="T23" fmla="*/ 12 h 208"/>
                <a:gd name="T24" fmla="*/ 614 w 614"/>
                <a:gd name="T25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4" h="208">
                  <a:moveTo>
                    <a:pt x="614" y="0"/>
                  </a:moveTo>
                  <a:cubicBezTo>
                    <a:pt x="614" y="28"/>
                    <a:pt x="614" y="28"/>
                    <a:pt x="614" y="28"/>
                  </a:cubicBezTo>
                  <a:cubicBezTo>
                    <a:pt x="614" y="33"/>
                    <a:pt x="611" y="37"/>
                    <a:pt x="605" y="40"/>
                  </a:cubicBezTo>
                  <a:cubicBezTo>
                    <a:pt x="329" y="201"/>
                    <a:pt x="329" y="201"/>
                    <a:pt x="329" y="201"/>
                  </a:cubicBezTo>
                  <a:cubicBezTo>
                    <a:pt x="317" y="208"/>
                    <a:pt x="298" y="208"/>
                    <a:pt x="287" y="201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3" y="37"/>
                    <a:pt x="0" y="33"/>
                    <a:pt x="0" y="2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3" y="9"/>
                    <a:pt x="8" y="12"/>
                  </a:cubicBezTo>
                  <a:cubicBezTo>
                    <a:pt x="287" y="173"/>
                    <a:pt x="287" y="173"/>
                    <a:pt x="287" y="173"/>
                  </a:cubicBezTo>
                  <a:cubicBezTo>
                    <a:pt x="299" y="180"/>
                    <a:pt x="317" y="180"/>
                    <a:pt x="329" y="173"/>
                  </a:cubicBezTo>
                  <a:cubicBezTo>
                    <a:pt x="605" y="12"/>
                    <a:pt x="605" y="12"/>
                    <a:pt x="605" y="12"/>
                  </a:cubicBezTo>
                  <a:cubicBezTo>
                    <a:pt x="611" y="9"/>
                    <a:pt x="614" y="5"/>
                    <a:pt x="614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sľîdè">
              <a:extLst>
                <a:ext uri="{FF2B5EF4-FFF2-40B4-BE49-F238E27FC236}">
                  <a16:creationId xmlns:a16="http://schemas.microsoft.com/office/drawing/2014/main" xmlns="" id="{2EC129B2-AF4F-4A2E-ABF3-29BE0C84D62C}"/>
                </a:ext>
              </a:extLst>
            </p:cNvPr>
            <p:cNvSpPr/>
            <p:nvPr/>
          </p:nvSpPr>
          <p:spPr bwMode="auto">
            <a:xfrm>
              <a:off x="4336352" y="3902915"/>
              <a:ext cx="2069842" cy="1199888"/>
            </a:xfrm>
            <a:custGeom>
              <a:avLst/>
              <a:gdLst>
                <a:gd name="T0" fmla="*/ 608 w 620"/>
                <a:gd name="T1" fmla="*/ 167 h 359"/>
                <a:gd name="T2" fmla="*/ 330 w 620"/>
                <a:gd name="T3" fmla="*/ 6 h 359"/>
                <a:gd name="T4" fmla="*/ 288 w 620"/>
                <a:gd name="T5" fmla="*/ 6 h 359"/>
                <a:gd name="T6" fmla="*/ 11 w 620"/>
                <a:gd name="T7" fmla="*/ 167 h 359"/>
                <a:gd name="T8" fmla="*/ 11 w 620"/>
                <a:gd name="T9" fmla="*/ 191 h 359"/>
                <a:gd name="T10" fmla="*/ 290 w 620"/>
                <a:gd name="T11" fmla="*/ 352 h 359"/>
                <a:gd name="T12" fmla="*/ 332 w 620"/>
                <a:gd name="T13" fmla="*/ 352 h 359"/>
                <a:gd name="T14" fmla="*/ 608 w 620"/>
                <a:gd name="T15" fmla="*/ 191 h 359"/>
                <a:gd name="T16" fmla="*/ 608 w 620"/>
                <a:gd name="T17" fmla="*/ 167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0" h="359">
                  <a:moveTo>
                    <a:pt x="608" y="167"/>
                  </a:moveTo>
                  <a:cubicBezTo>
                    <a:pt x="330" y="6"/>
                    <a:pt x="330" y="6"/>
                    <a:pt x="330" y="6"/>
                  </a:cubicBezTo>
                  <a:cubicBezTo>
                    <a:pt x="318" y="0"/>
                    <a:pt x="300" y="0"/>
                    <a:pt x="288" y="6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0" y="174"/>
                    <a:pt x="0" y="185"/>
                    <a:pt x="11" y="191"/>
                  </a:cubicBezTo>
                  <a:cubicBezTo>
                    <a:pt x="290" y="352"/>
                    <a:pt x="290" y="352"/>
                    <a:pt x="290" y="352"/>
                  </a:cubicBezTo>
                  <a:cubicBezTo>
                    <a:pt x="302" y="359"/>
                    <a:pt x="320" y="359"/>
                    <a:pt x="332" y="352"/>
                  </a:cubicBezTo>
                  <a:cubicBezTo>
                    <a:pt x="608" y="191"/>
                    <a:pt x="608" y="191"/>
                    <a:pt x="608" y="191"/>
                  </a:cubicBezTo>
                  <a:cubicBezTo>
                    <a:pt x="620" y="185"/>
                    <a:pt x="620" y="174"/>
                    <a:pt x="608" y="16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$ḷíḍé">
              <a:extLst>
                <a:ext uri="{FF2B5EF4-FFF2-40B4-BE49-F238E27FC236}">
                  <a16:creationId xmlns:a16="http://schemas.microsoft.com/office/drawing/2014/main" xmlns="" id="{C5E7FF78-9B71-4149-A5DC-F3406949425B}"/>
                </a:ext>
              </a:extLst>
            </p:cNvPr>
            <p:cNvSpPr/>
            <p:nvPr/>
          </p:nvSpPr>
          <p:spPr bwMode="auto">
            <a:xfrm>
              <a:off x="4939821" y="4163760"/>
              <a:ext cx="807915" cy="414532"/>
            </a:xfrm>
            <a:custGeom>
              <a:avLst/>
              <a:gdLst>
                <a:gd name="T0" fmla="*/ 122 w 242"/>
                <a:gd name="T1" fmla="*/ 124 h 124"/>
                <a:gd name="T2" fmla="*/ 242 w 242"/>
                <a:gd name="T3" fmla="*/ 62 h 124"/>
                <a:gd name="T4" fmla="*/ 207 w 242"/>
                <a:gd name="T5" fmla="*/ 21 h 124"/>
                <a:gd name="T6" fmla="*/ 120 w 242"/>
                <a:gd name="T7" fmla="*/ 0 h 124"/>
                <a:gd name="T8" fmla="*/ 0 w 242"/>
                <a:gd name="T9" fmla="*/ 62 h 124"/>
                <a:gd name="T10" fmla="*/ 35 w 242"/>
                <a:gd name="T11" fmla="*/ 104 h 124"/>
                <a:gd name="T12" fmla="*/ 122 w 242"/>
                <a:gd name="T13" fmla="*/ 124 h 124"/>
                <a:gd name="T14" fmla="*/ 72 w 242"/>
                <a:gd name="T15" fmla="*/ 53 h 124"/>
                <a:gd name="T16" fmla="*/ 121 w 242"/>
                <a:gd name="T17" fmla="*/ 25 h 124"/>
                <a:gd name="T18" fmla="*/ 156 w 242"/>
                <a:gd name="T19" fmla="*/ 33 h 124"/>
                <a:gd name="T20" fmla="*/ 170 w 242"/>
                <a:gd name="T21" fmla="*/ 53 h 124"/>
                <a:gd name="T22" fmla="*/ 170 w 242"/>
                <a:gd name="T23" fmla="*/ 71 h 124"/>
                <a:gd name="T24" fmla="*/ 162 w 242"/>
                <a:gd name="T25" fmla="*/ 87 h 124"/>
                <a:gd name="T26" fmla="*/ 121 w 242"/>
                <a:gd name="T27" fmla="*/ 99 h 124"/>
                <a:gd name="T28" fmla="*/ 86 w 242"/>
                <a:gd name="T29" fmla="*/ 91 h 124"/>
                <a:gd name="T30" fmla="*/ 72 w 242"/>
                <a:gd name="T31" fmla="*/ 72 h 124"/>
                <a:gd name="T32" fmla="*/ 72 w 242"/>
                <a:gd name="T33" fmla="*/ 5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2" h="124">
                  <a:moveTo>
                    <a:pt x="122" y="124"/>
                  </a:moveTo>
                  <a:cubicBezTo>
                    <a:pt x="184" y="124"/>
                    <a:pt x="235" y="97"/>
                    <a:pt x="242" y="62"/>
                  </a:cubicBezTo>
                  <a:cubicBezTo>
                    <a:pt x="239" y="46"/>
                    <a:pt x="226" y="32"/>
                    <a:pt x="207" y="21"/>
                  </a:cubicBezTo>
                  <a:cubicBezTo>
                    <a:pt x="185" y="8"/>
                    <a:pt x="154" y="0"/>
                    <a:pt x="120" y="0"/>
                  </a:cubicBezTo>
                  <a:cubicBezTo>
                    <a:pt x="58" y="0"/>
                    <a:pt x="7" y="27"/>
                    <a:pt x="0" y="62"/>
                  </a:cubicBezTo>
                  <a:cubicBezTo>
                    <a:pt x="3" y="78"/>
                    <a:pt x="16" y="93"/>
                    <a:pt x="35" y="104"/>
                  </a:cubicBezTo>
                  <a:cubicBezTo>
                    <a:pt x="57" y="116"/>
                    <a:pt x="88" y="124"/>
                    <a:pt x="122" y="124"/>
                  </a:cubicBezTo>
                  <a:close/>
                  <a:moveTo>
                    <a:pt x="72" y="53"/>
                  </a:moveTo>
                  <a:cubicBezTo>
                    <a:pt x="72" y="38"/>
                    <a:pt x="94" y="25"/>
                    <a:pt x="121" y="25"/>
                  </a:cubicBezTo>
                  <a:cubicBezTo>
                    <a:pt x="134" y="25"/>
                    <a:pt x="147" y="28"/>
                    <a:pt x="156" y="33"/>
                  </a:cubicBezTo>
                  <a:cubicBezTo>
                    <a:pt x="165" y="38"/>
                    <a:pt x="170" y="46"/>
                    <a:pt x="170" y="53"/>
                  </a:cubicBezTo>
                  <a:cubicBezTo>
                    <a:pt x="170" y="53"/>
                    <a:pt x="170" y="70"/>
                    <a:pt x="170" y="71"/>
                  </a:cubicBezTo>
                  <a:cubicBezTo>
                    <a:pt x="170" y="77"/>
                    <a:pt x="167" y="82"/>
                    <a:pt x="162" y="87"/>
                  </a:cubicBezTo>
                  <a:cubicBezTo>
                    <a:pt x="153" y="94"/>
                    <a:pt x="138" y="99"/>
                    <a:pt x="121" y="99"/>
                  </a:cubicBezTo>
                  <a:cubicBezTo>
                    <a:pt x="107" y="100"/>
                    <a:pt x="95" y="96"/>
                    <a:pt x="86" y="91"/>
                  </a:cubicBezTo>
                  <a:cubicBezTo>
                    <a:pt x="77" y="86"/>
                    <a:pt x="72" y="80"/>
                    <a:pt x="72" y="72"/>
                  </a:cubicBezTo>
                  <a:cubicBezTo>
                    <a:pt x="72" y="72"/>
                    <a:pt x="72" y="54"/>
                    <a:pt x="72" y="53"/>
                  </a:cubicBez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śľïḍê">
              <a:extLst>
                <a:ext uri="{FF2B5EF4-FFF2-40B4-BE49-F238E27FC236}">
                  <a16:creationId xmlns:a16="http://schemas.microsoft.com/office/drawing/2014/main" xmlns="" id="{ADA6A5CB-549D-4AEB-A791-67F5FD6D20E1}"/>
                </a:ext>
              </a:extLst>
            </p:cNvPr>
            <p:cNvSpPr/>
            <p:nvPr/>
          </p:nvSpPr>
          <p:spPr bwMode="auto">
            <a:xfrm>
              <a:off x="5176697" y="4246948"/>
              <a:ext cx="331344" cy="191757"/>
            </a:xfrm>
            <a:custGeom>
              <a:avLst/>
              <a:gdLst>
                <a:gd name="T0" fmla="*/ 85 w 99"/>
                <a:gd name="T1" fmla="*/ 8 h 57"/>
                <a:gd name="T2" fmla="*/ 50 w 99"/>
                <a:gd name="T3" fmla="*/ 0 h 57"/>
                <a:gd name="T4" fmla="*/ 1 w 99"/>
                <a:gd name="T5" fmla="*/ 28 h 57"/>
                <a:gd name="T6" fmla="*/ 15 w 99"/>
                <a:gd name="T7" fmla="*/ 49 h 57"/>
                <a:gd name="T8" fmla="*/ 50 w 99"/>
                <a:gd name="T9" fmla="*/ 57 h 57"/>
                <a:gd name="T10" fmla="*/ 99 w 99"/>
                <a:gd name="T11" fmla="*/ 28 h 57"/>
                <a:gd name="T12" fmla="*/ 85 w 99"/>
                <a:gd name="T13" fmla="*/ 8 h 57"/>
                <a:gd name="T14" fmla="*/ 50 w 99"/>
                <a:gd name="T15" fmla="*/ 47 h 57"/>
                <a:gd name="T16" fmla="*/ 27 w 99"/>
                <a:gd name="T17" fmla="*/ 42 h 57"/>
                <a:gd name="T18" fmla="*/ 18 w 99"/>
                <a:gd name="T19" fmla="*/ 28 h 57"/>
                <a:gd name="T20" fmla="*/ 50 w 99"/>
                <a:gd name="T21" fmla="*/ 10 h 57"/>
                <a:gd name="T22" fmla="*/ 73 w 99"/>
                <a:gd name="T23" fmla="*/ 15 h 57"/>
                <a:gd name="T24" fmla="*/ 82 w 99"/>
                <a:gd name="T25" fmla="*/ 28 h 57"/>
                <a:gd name="T26" fmla="*/ 50 w 99"/>
                <a:gd name="T27" fmla="*/ 4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9" h="57">
                  <a:moveTo>
                    <a:pt x="85" y="8"/>
                  </a:moveTo>
                  <a:cubicBezTo>
                    <a:pt x="76" y="3"/>
                    <a:pt x="63" y="0"/>
                    <a:pt x="50" y="0"/>
                  </a:cubicBezTo>
                  <a:cubicBezTo>
                    <a:pt x="23" y="0"/>
                    <a:pt x="1" y="13"/>
                    <a:pt x="1" y="28"/>
                  </a:cubicBezTo>
                  <a:cubicBezTo>
                    <a:pt x="0" y="36"/>
                    <a:pt x="6" y="43"/>
                    <a:pt x="15" y="49"/>
                  </a:cubicBezTo>
                  <a:cubicBezTo>
                    <a:pt x="24" y="54"/>
                    <a:pt x="37" y="57"/>
                    <a:pt x="50" y="57"/>
                  </a:cubicBezTo>
                  <a:cubicBezTo>
                    <a:pt x="77" y="57"/>
                    <a:pt x="99" y="44"/>
                    <a:pt x="99" y="28"/>
                  </a:cubicBezTo>
                  <a:cubicBezTo>
                    <a:pt x="99" y="21"/>
                    <a:pt x="94" y="13"/>
                    <a:pt x="85" y="8"/>
                  </a:cubicBezTo>
                  <a:close/>
                  <a:moveTo>
                    <a:pt x="50" y="47"/>
                  </a:moveTo>
                  <a:cubicBezTo>
                    <a:pt x="41" y="47"/>
                    <a:pt x="33" y="45"/>
                    <a:pt x="27" y="42"/>
                  </a:cubicBezTo>
                  <a:cubicBezTo>
                    <a:pt x="21" y="38"/>
                    <a:pt x="18" y="33"/>
                    <a:pt x="18" y="28"/>
                  </a:cubicBezTo>
                  <a:cubicBezTo>
                    <a:pt x="17" y="18"/>
                    <a:pt x="32" y="9"/>
                    <a:pt x="50" y="10"/>
                  </a:cubicBezTo>
                  <a:cubicBezTo>
                    <a:pt x="59" y="10"/>
                    <a:pt x="67" y="12"/>
                    <a:pt x="73" y="15"/>
                  </a:cubicBezTo>
                  <a:cubicBezTo>
                    <a:pt x="78" y="19"/>
                    <a:pt x="82" y="23"/>
                    <a:pt x="82" y="28"/>
                  </a:cubicBezTo>
                  <a:cubicBezTo>
                    <a:pt x="83" y="39"/>
                    <a:pt x="68" y="47"/>
                    <a:pt x="50" y="47"/>
                  </a:cubicBezTo>
                  <a:close/>
                </a:path>
              </a:pathLst>
            </a:custGeom>
            <a:solidFill>
              <a:srgbClr val="A6A8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ïśļiďè">
              <a:extLst>
                <a:ext uri="{FF2B5EF4-FFF2-40B4-BE49-F238E27FC236}">
                  <a16:creationId xmlns:a16="http://schemas.microsoft.com/office/drawing/2014/main" xmlns="" id="{18A18B5C-68FA-4A53-BD33-4122D209911F}"/>
                </a:ext>
              </a:extLst>
            </p:cNvPr>
            <p:cNvSpPr/>
            <p:nvPr/>
          </p:nvSpPr>
          <p:spPr bwMode="auto">
            <a:xfrm>
              <a:off x="4937001" y="4107361"/>
              <a:ext cx="814965" cy="390563"/>
            </a:xfrm>
            <a:custGeom>
              <a:avLst/>
              <a:gdLst>
                <a:gd name="T0" fmla="*/ 244 w 244"/>
                <a:gd name="T1" fmla="*/ 71 h 117"/>
                <a:gd name="T2" fmla="*/ 243 w 244"/>
                <a:gd name="T3" fmla="*/ 79 h 117"/>
                <a:gd name="T4" fmla="*/ 208 w 244"/>
                <a:gd name="T5" fmla="*/ 38 h 117"/>
                <a:gd name="T6" fmla="*/ 121 w 244"/>
                <a:gd name="T7" fmla="*/ 17 h 117"/>
                <a:gd name="T8" fmla="*/ 1 w 244"/>
                <a:gd name="T9" fmla="*/ 79 h 117"/>
                <a:gd name="T10" fmla="*/ 0 w 244"/>
                <a:gd name="T11" fmla="*/ 70 h 117"/>
                <a:gd name="T12" fmla="*/ 121 w 244"/>
                <a:gd name="T13" fmla="*/ 0 h 117"/>
                <a:gd name="T14" fmla="*/ 208 w 244"/>
                <a:gd name="T15" fmla="*/ 20 h 117"/>
                <a:gd name="T16" fmla="*/ 244 w 244"/>
                <a:gd name="T17" fmla="*/ 71 h 117"/>
                <a:gd name="T18" fmla="*/ 122 w 244"/>
                <a:gd name="T19" fmla="*/ 99 h 117"/>
                <a:gd name="T20" fmla="*/ 87 w 244"/>
                <a:gd name="T21" fmla="*/ 91 h 117"/>
                <a:gd name="T22" fmla="*/ 73 w 244"/>
                <a:gd name="T23" fmla="*/ 71 h 117"/>
                <a:gd name="T24" fmla="*/ 73 w 244"/>
                <a:gd name="T25" fmla="*/ 89 h 117"/>
                <a:gd name="T26" fmla="*/ 87 w 244"/>
                <a:gd name="T27" fmla="*/ 108 h 117"/>
                <a:gd name="T28" fmla="*/ 122 w 244"/>
                <a:gd name="T29" fmla="*/ 116 h 117"/>
                <a:gd name="T30" fmla="*/ 171 w 244"/>
                <a:gd name="T31" fmla="*/ 88 h 117"/>
                <a:gd name="T32" fmla="*/ 171 w 244"/>
                <a:gd name="T33" fmla="*/ 71 h 117"/>
                <a:gd name="T34" fmla="*/ 122 w 244"/>
                <a:gd name="T35" fmla="*/ 99 h 117"/>
                <a:gd name="T36" fmla="*/ 122 w 244"/>
                <a:gd name="T37" fmla="*/ 89 h 117"/>
                <a:gd name="T38" fmla="*/ 154 w 244"/>
                <a:gd name="T39" fmla="*/ 71 h 117"/>
                <a:gd name="T40" fmla="*/ 154 w 244"/>
                <a:gd name="T41" fmla="*/ 70 h 117"/>
                <a:gd name="T42" fmla="*/ 145 w 244"/>
                <a:gd name="T43" fmla="*/ 57 h 117"/>
                <a:gd name="T44" fmla="*/ 122 w 244"/>
                <a:gd name="T45" fmla="*/ 52 h 117"/>
                <a:gd name="T46" fmla="*/ 90 w 244"/>
                <a:gd name="T47" fmla="*/ 70 h 117"/>
                <a:gd name="T48" fmla="*/ 99 w 244"/>
                <a:gd name="T49" fmla="*/ 84 h 117"/>
                <a:gd name="T50" fmla="*/ 122 w 244"/>
                <a:gd name="T51" fmla="*/ 89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4" h="117">
                  <a:moveTo>
                    <a:pt x="244" y="71"/>
                  </a:moveTo>
                  <a:cubicBezTo>
                    <a:pt x="244" y="74"/>
                    <a:pt x="244" y="77"/>
                    <a:pt x="243" y="79"/>
                  </a:cubicBezTo>
                  <a:cubicBezTo>
                    <a:pt x="240" y="63"/>
                    <a:pt x="227" y="49"/>
                    <a:pt x="208" y="38"/>
                  </a:cubicBezTo>
                  <a:cubicBezTo>
                    <a:pt x="186" y="25"/>
                    <a:pt x="155" y="17"/>
                    <a:pt x="121" y="17"/>
                  </a:cubicBezTo>
                  <a:cubicBezTo>
                    <a:pt x="59" y="17"/>
                    <a:pt x="8" y="44"/>
                    <a:pt x="1" y="79"/>
                  </a:cubicBezTo>
                  <a:cubicBezTo>
                    <a:pt x="0" y="76"/>
                    <a:pt x="0" y="73"/>
                    <a:pt x="0" y="70"/>
                  </a:cubicBezTo>
                  <a:cubicBezTo>
                    <a:pt x="0" y="31"/>
                    <a:pt x="55" y="0"/>
                    <a:pt x="121" y="0"/>
                  </a:cubicBezTo>
                  <a:cubicBezTo>
                    <a:pt x="155" y="0"/>
                    <a:pt x="186" y="7"/>
                    <a:pt x="208" y="20"/>
                  </a:cubicBezTo>
                  <a:cubicBezTo>
                    <a:pt x="230" y="33"/>
                    <a:pt x="244" y="51"/>
                    <a:pt x="244" y="71"/>
                  </a:cubicBezTo>
                  <a:close/>
                  <a:moveTo>
                    <a:pt x="122" y="99"/>
                  </a:moveTo>
                  <a:cubicBezTo>
                    <a:pt x="109" y="99"/>
                    <a:pt x="96" y="96"/>
                    <a:pt x="87" y="91"/>
                  </a:cubicBezTo>
                  <a:cubicBezTo>
                    <a:pt x="78" y="86"/>
                    <a:pt x="73" y="79"/>
                    <a:pt x="73" y="71"/>
                  </a:cubicBezTo>
                  <a:cubicBezTo>
                    <a:pt x="73" y="89"/>
                    <a:pt x="73" y="89"/>
                    <a:pt x="73" y="89"/>
                  </a:cubicBezTo>
                  <a:cubicBezTo>
                    <a:pt x="73" y="97"/>
                    <a:pt x="78" y="103"/>
                    <a:pt x="87" y="108"/>
                  </a:cubicBezTo>
                  <a:cubicBezTo>
                    <a:pt x="96" y="113"/>
                    <a:pt x="108" y="117"/>
                    <a:pt x="122" y="116"/>
                  </a:cubicBezTo>
                  <a:cubicBezTo>
                    <a:pt x="149" y="116"/>
                    <a:pt x="171" y="104"/>
                    <a:pt x="171" y="88"/>
                  </a:cubicBezTo>
                  <a:cubicBezTo>
                    <a:pt x="171" y="71"/>
                    <a:pt x="171" y="71"/>
                    <a:pt x="171" y="71"/>
                  </a:cubicBezTo>
                  <a:cubicBezTo>
                    <a:pt x="170" y="86"/>
                    <a:pt x="149" y="99"/>
                    <a:pt x="122" y="99"/>
                  </a:cubicBezTo>
                  <a:close/>
                  <a:moveTo>
                    <a:pt x="122" y="89"/>
                  </a:moveTo>
                  <a:cubicBezTo>
                    <a:pt x="140" y="89"/>
                    <a:pt x="154" y="81"/>
                    <a:pt x="154" y="71"/>
                  </a:cubicBezTo>
                  <a:cubicBezTo>
                    <a:pt x="154" y="70"/>
                    <a:pt x="154" y="70"/>
                    <a:pt x="154" y="70"/>
                  </a:cubicBezTo>
                  <a:cubicBezTo>
                    <a:pt x="154" y="65"/>
                    <a:pt x="150" y="61"/>
                    <a:pt x="145" y="57"/>
                  </a:cubicBezTo>
                  <a:cubicBezTo>
                    <a:pt x="139" y="54"/>
                    <a:pt x="131" y="52"/>
                    <a:pt x="122" y="52"/>
                  </a:cubicBezTo>
                  <a:cubicBezTo>
                    <a:pt x="104" y="51"/>
                    <a:pt x="89" y="60"/>
                    <a:pt x="90" y="70"/>
                  </a:cubicBezTo>
                  <a:cubicBezTo>
                    <a:pt x="90" y="75"/>
                    <a:pt x="93" y="80"/>
                    <a:pt x="99" y="84"/>
                  </a:cubicBezTo>
                  <a:cubicBezTo>
                    <a:pt x="105" y="87"/>
                    <a:pt x="113" y="89"/>
                    <a:pt x="122" y="89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ṧľîḑé">
              <a:extLst>
                <a:ext uri="{FF2B5EF4-FFF2-40B4-BE49-F238E27FC236}">
                  <a16:creationId xmlns:a16="http://schemas.microsoft.com/office/drawing/2014/main" xmlns="" id="{AB24D7DF-214E-45D6-8D0A-0E667292EB5B}"/>
                </a:ext>
              </a:extLst>
            </p:cNvPr>
            <p:cNvSpPr/>
            <p:nvPr/>
          </p:nvSpPr>
          <p:spPr bwMode="auto">
            <a:xfrm>
              <a:off x="4819973" y="4378076"/>
              <a:ext cx="1051841" cy="417352"/>
            </a:xfrm>
            <a:custGeom>
              <a:avLst/>
              <a:gdLst>
                <a:gd name="T0" fmla="*/ 0 w 315"/>
                <a:gd name="T1" fmla="*/ 0 h 125"/>
                <a:gd name="T2" fmla="*/ 5 w 315"/>
                <a:gd name="T3" fmla="*/ 14 h 125"/>
                <a:gd name="T4" fmla="*/ 0 w 315"/>
                <a:gd name="T5" fmla="*/ 16 h 125"/>
                <a:gd name="T6" fmla="*/ 0 w 315"/>
                <a:gd name="T7" fmla="*/ 0 h 125"/>
                <a:gd name="T8" fmla="*/ 310 w 315"/>
                <a:gd name="T9" fmla="*/ 15 h 125"/>
                <a:gd name="T10" fmla="*/ 315 w 315"/>
                <a:gd name="T11" fmla="*/ 16 h 125"/>
                <a:gd name="T12" fmla="*/ 315 w 315"/>
                <a:gd name="T13" fmla="*/ 0 h 125"/>
                <a:gd name="T14" fmla="*/ 310 w 315"/>
                <a:gd name="T15" fmla="*/ 15 h 125"/>
                <a:gd name="T16" fmla="*/ 296 w 315"/>
                <a:gd name="T17" fmla="*/ 57 h 125"/>
                <a:gd name="T18" fmla="*/ 296 w 315"/>
                <a:gd name="T19" fmla="*/ 34 h 125"/>
                <a:gd name="T20" fmla="*/ 282 w 315"/>
                <a:gd name="T21" fmla="*/ 46 h 125"/>
                <a:gd name="T22" fmla="*/ 296 w 315"/>
                <a:gd name="T23" fmla="*/ 57 h 125"/>
                <a:gd name="T24" fmla="*/ 19 w 315"/>
                <a:gd name="T25" fmla="*/ 57 h 125"/>
                <a:gd name="T26" fmla="*/ 34 w 315"/>
                <a:gd name="T27" fmla="*/ 46 h 125"/>
                <a:gd name="T28" fmla="*/ 19 w 315"/>
                <a:gd name="T29" fmla="*/ 34 h 125"/>
                <a:gd name="T30" fmla="*/ 19 w 315"/>
                <a:gd name="T31" fmla="*/ 57 h 125"/>
                <a:gd name="T32" fmla="*/ 244 w 315"/>
                <a:gd name="T33" fmla="*/ 87 h 125"/>
                <a:gd name="T34" fmla="*/ 244 w 315"/>
                <a:gd name="T35" fmla="*/ 110 h 125"/>
                <a:gd name="T36" fmla="*/ 256 w 315"/>
                <a:gd name="T37" fmla="*/ 105 h 125"/>
                <a:gd name="T38" fmla="*/ 256 w 315"/>
                <a:gd name="T39" fmla="*/ 61 h 125"/>
                <a:gd name="T40" fmla="*/ 235 w 315"/>
                <a:gd name="T41" fmla="*/ 70 h 125"/>
                <a:gd name="T42" fmla="*/ 244 w 315"/>
                <a:gd name="T43" fmla="*/ 87 h 125"/>
                <a:gd name="T44" fmla="*/ 59 w 315"/>
                <a:gd name="T45" fmla="*/ 105 h 125"/>
                <a:gd name="T46" fmla="*/ 71 w 315"/>
                <a:gd name="T47" fmla="*/ 110 h 125"/>
                <a:gd name="T48" fmla="*/ 71 w 315"/>
                <a:gd name="T49" fmla="*/ 87 h 125"/>
                <a:gd name="T50" fmla="*/ 80 w 315"/>
                <a:gd name="T51" fmla="*/ 70 h 125"/>
                <a:gd name="T52" fmla="*/ 59 w 315"/>
                <a:gd name="T53" fmla="*/ 61 h 125"/>
                <a:gd name="T54" fmla="*/ 59 w 315"/>
                <a:gd name="T55" fmla="*/ 105 h 125"/>
                <a:gd name="T56" fmla="*/ 176 w 315"/>
                <a:gd name="T57" fmla="*/ 125 h 125"/>
                <a:gd name="T58" fmla="*/ 201 w 315"/>
                <a:gd name="T59" fmla="*/ 122 h 125"/>
                <a:gd name="T60" fmla="*/ 201 w 315"/>
                <a:gd name="T61" fmla="*/ 78 h 125"/>
                <a:gd name="T62" fmla="*/ 176 w 315"/>
                <a:gd name="T63" fmla="*/ 81 h 125"/>
                <a:gd name="T64" fmla="*/ 176 w 315"/>
                <a:gd name="T65" fmla="*/ 125 h 125"/>
                <a:gd name="T66" fmla="*/ 114 w 315"/>
                <a:gd name="T67" fmla="*/ 122 h 125"/>
                <a:gd name="T68" fmla="*/ 139 w 315"/>
                <a:gd name="T69" fmla="*/ 124 h 125"/>
                <a:gd name="T70" fmla="*/ 139 w 315"/>
                <a:gd name="T71" fmla="*/ 80 h 125"/>
                <a:gd name="T72" fmla="*/ 114 w 315"/>
                <a:gd name="T73" fmla="*/ 78 h 125"/>
                <a:gd name="T74" fmla="*/ 114 w 315"/>
                <a:gd name="T75" fmla="*/ 12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15" h="125">
                  <a:moveTo>
                    <a:pt x="0" y="0"/>
                  </a:moveTo>
                  <a:cubicBezTo>
                    <a:pt x="1" y="5"/>
                    <a:pt x="2" y="10"/>
                    <a:pt x="5" y="14"/>
                  </a:cubicBezTo>
                  <a:cubicBezTo>
                    <a:pt x="3" y="15"/>
                    <a:pt x="1" y="15"/>
                    <a:pt x="0" y="16"/>
                  </a:cubicBezTo>
                  <a:lnTo>
                    <a:pt x="0" y="0"/>
                  </a:lnTo>
                  <a:close/>
                  <a:moveTo>
                    <a:pt x="310" y="15"/>
                  </a:moveTo>
                  <a:cubicBezTo>
                    <a:pt x="310" y="15"/>
                    <a:pt x="310" y="15"/>
                    <a:pt x="315" y="16"/>
                  </a:cubicBezTo>
                  <a:cubicBezTo>
                    <a:pt x="315" y="0"/>
                    <a:pt x="315" y="0"/>
                    <a:pt x="315" y="0"/>
                  </a:cubicBezTo>
                  <a:cubicBezTo>
                    <a:pt x="313" y="5"/>
                    <a:pt x="312" y="10"/>
                    <a:pt x="310" y="15"/>
                  </a:cubicBezTo>
                  <a:close/>
                  <a:moveTo>
                    <a:pt x="296" y="57"/>
                  </a:moveTo>
                  <a:cubicBezTo>
                    <a:pt x="296" y="34"/>
                    <a:pt x="296" y="34"/>
                    <a:pt x="296" y="34"/>
                  </a:cubicBezTo>
                  <a:cubicBezTo>
                    <a:pt x="292" y="38"/>
                    <a:pt x="287" y="43"/>
                    <a:pt x="282" y="46"/>
                  </a:cubicBezTo>
                  <a:cubicBezTo>
                    <a:pt x="282" y="46"/>
                    <a:pt x="282" y="47"/>
                    <a:pt x="296" y="57"/>
                  </a:cubicBezTo>
                  <a:close/>
                  <a:moveTo>
                    <a:pt x="19" y="57"/>
                  </a:moveTo>
                  <a:cubicBezTo>
                    <a:pt x="22" y="55"/>
                    <a:pt x="26" y="51"/>
                    <a:pt x="34" y="46"/>
                  </a:cubicBezTo>
                  <a:cubicBezTo>
                    <a:pt x="28" y="43"/>
                    <a:pt x="23" y="38"/>
                    <a:pt x="19" y="34"/>
                  </a:cubicBezTo>
                  <a:lnTo>
                    <a:pt x="19" y="57"/>
                  </a:lnTo>
                  <a:close/>
                  <a:moveTo>
                    <a:pt x="244" y="87"/>
                  </a:moveTo>
                  <a:cubicBezTo>
                    <a:pt x="244" y="110"/>
                    <a:pt x="244" y="110"/>
                    <a:pt x="244" y="110"/>
                  </a:cubicBezTo>
                  <a:cubicBezTo>
                    <a:pt x="248" y="109"/>
                    <a:pt x="252" y="107"/>
                    <a:pt x="256" y="105"/>
                  </a:cubicBezTo>
                  <a:cubicBezTo>
                    <a:pt x="256" y="61"/>
                    <a:pt x="256" y="61"/>
                    <a:pt x="256" y="61"/>
                  </a:cubicBezTo>
                  <a:cubicBezTo>
                    <a:pt x="249" y="65"/>
                    <a:pt x="242" y="67"/>
                    <a:pt x="235" y="70"/>
                  </a:cubicBezTo>
                  <a:cubicBezTo>
                    <a:pt x="235" y="70"/>
                    <a:pt x="235" y="70"/>
                    <a:pt x="244" y="87"/>
                  </a:cubicBezTo>
                  <a:close/>
                  <a:moveTo>
                    <a:pt x="59" y="105"/>
                  </a:moveTo>
                  <a:cubicBezTo>
                    <a:pt x="63" y="107"/>
                    <a:pt x="67" y="108"/>
                    <a:pt x="71" y="110"/>
                  </a:cubicBezTo>
                  <a:cubicBezTo>
                    <a:pt x="71" y="87"/>
                    <a:pt x="71" y="87"/>
                    <a:pt x="71" y="87"/>
                  </a:cubicBezTo>
                  <a:cubicBezTo>
                    <a:pt x="71" y="87"/>
                    <a:pt x="71" y="87"/>
                    <a:pt x="80" y="70"/>
                  </a:cubicBezTo>
                  <a:cubicBezTo>
                    <a:pt x="73" y="67"/>
                    <a:pt x="66" y="64"/>
                    <a:pt x="59" y="61"/>
                  </a:cubicBezTo>
                  <a:lnTo>
                    <a:pt x="59" y="105"/>
                  </a:lnTo>
                  <a:close/>
                  <a:moveTo>
                    <a:pt x="176" y="125"/>
                  </a:moveTo>
                  <a:cubicBezTo>
                    <a:pt x="184" y="123"/>
                    <a:pt x="193" y="123"/>
                    <a:pt x="201" y="122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193" y="79"/>
                    <a:pt x="184" y="80"/>
                    <a:pt x="176" y="81"/>
                  </a:cubicBezTo>
                  <a:lnTo>
                    <a:pt x="176" y="125"/>
                  </a:lnTo>
                  <a:close/>
                  <a:moveTo>
                    <a:pt x="114" y="122"/>
                  </a:moveTo>
                  <a:cubicBezTo>
                    <a:pt x="122" y="123"/>
                    <a:pt x="130" y="124"/>
                    <a:pt x="139" y="124"/>
                  </a:cubicBezTo>
                  <a:cubicBezTo>
                    <a:pt x="139" y="80"/>
                    <a:pt x="139" y="80"/>
                    <a:pt x="139" y="80"/>
                  </a:cubicBezTo>
                  <a:cubicBezTo>
                    <a:pt x="130" y="80"/>
                    <a:pt x="122" y="79"/>
                    <a:pt x="114" y="78"/>
                  </a:cubicBezTo>
                  <a:lnTo>
                    <a:pt x="114" y="122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ṩļïḑè">
              <a:extLst>
                <a:ext uri="{FF2B5EF4-FFF2-40B4-BE49-F238E27FC236}">
                  <a16:creationId xmlns:a16="http://schemas.microsoft.com/office/drawing/2014/main" xmlns="" id="{11B48C49-0FFC-4FC7-930F-E5C2EFE88A70}"/>
                </a:ext>
              </a:extLst>
            </p:cNvPr>
            <p:cNvSpPr/>
            <p:nvPr/>
          </p:nvSpPr>
          <p:spPr bwMode="auto">
            <a:xfrm>
              <a:off x="4712815" y="3976233"/>
              <a:ext cx="1261927" cy="731777"/>
            </a:xfrm>
            <a:custGeom>
              <a:avLst/>
              <a:gdLst>
                <a:gd name="T0" fmla="*/ 378 w 378"/>
                <a:gd name="T1" fmla="*/ 118 h 219"/>
                <a:gd name="T2" fmla="*/ 346 w 378"/>
                <a:gd name="T3" fmla="*/ 99 h 219"/>
                <a:gd name="T4" fmla="*/ 370 w 378"/>
                <a:gd name="T5" fmla="*/ 76 h 219"/>
                <a:gd name="T6" fmla="*/ 327 w 378"/>
                <a:gd name="T7" fmla="*/ 65 h 219"/>
                <a:gd name="T8" fmla="*/ 333 w 378"/>
                <a:gd name="T9" fmla="*/ 38 h 219"/>
                <a:gd name="T10" fmla="*/ 288 w 378"/>
                <a:gd name="T11" fmla="*/ 37 h 219"/>
                <a:gd name="T12" fmla="*/ 275 w 378"/>
                <a:gd name="T13" fmla="*/ 12 h 219"/>
                <a:gd name="T14" fmla="*/ 232 w 378"/>
                <a:gd name="T15" fmla="*/ 21 h 219"/>
                <a:gd name="T16" fmla="*/ 204 w 378"/>
                <a:gd name="T17" fmla="*/ 0 h 219"/>
                <a:gd name="T18" fmla="*/ 170 w 378"/>
                <a:gd name="T19" fmla="*/ 18 h 219"/>
                <a:gd name="T20" fmla="*/ 130 w 378"/>
                <a:gd name="T21" fmla="*/ 5 h 219"/>
                <a:gd name="T22" fmla="*/ 111 w 378"/>
                <a:gd name="T23" fmla="*/ 29 h 219"/>
                <a:gd name="T24" fmla="*/ 66 w 378"/>
                <a:gd name="T25" fmla="*/ 26 h 219"/>
                <a:gd name="T26" fmla="*/ 65 w 378"/>
                <a:gd name="T27" fmla="*/ 52 h 219"/>
                <a:gd name="T28" fmla="*/ 20 w 378"/>
                <a:gd name="T29" fmla="*/ 59 h 219"/>
                <a:gd name="T30" fmla="*/ 36 w 378"/>
                <a:gd name="T31" fmla="*/ 84 h 219"/>
                <a:gd name="T32" fmla="*/ 0 w 378"/>
                <a:gd name="T33" fmla="*/ 101 h 219"/>
                <a:gd name="T34" fmla="*/ 32 w 378"/>
                <a:gd name="T35" fmla="*/ 120 h 219"/>
                <a:gd name="T36" fmla="*/ 9 w 378"/>
                <a:gd name="T37" fmla="*/ 143 h 219"/>
                <a:gd name="T38" fmla="*/ 51 w 378"/>
                <a:gd name="T39" fmla="*/ 154 h 219"/>
                <a:gd name="T40" fmla="*/ 45 w 378"/>
                <a:gd name="T41" fmla="*/ 181 h 219"/>
                <a:gd name="T42" fmla="*/ 91 w 378"/>
                <a:gd name="T43" fmla="*/ 181 h 219"/>
                <a:gd name="T44" fmla="*/ 103 w 378"/>
                <a:gd name="T45" fmla="*/ 207 h 219"/>
                <a:gd name="T46" fmla="*/ 146 w 378"/>
                <a:gd name="T47" fmla="*/ 198 h 219"/>
                <a:gd name="T48" fmla="*/ 175 w 378"/>
                <a:gd name="T49" fmla="*/ 219 h 219"/>
                <a:gd name="T50" fmla="*/ 208 w 378"/>
                <a:gd name="T51" fmla="*/ 201 h 219"/>
                <a:gd name="T52" fmla="*/ 248 w 378"/>
                <a:gd name="T53" fmla="*/ 214 h 219"/>
                <a:gd name="T54" fmla="*/ 267 w 378"/>
                <a:gd name="T55" fmla="*/ 190 h 219"/>
                <a:gd name="T56" fmla="*/ 312 w 378"/>
                <a:gd name="T57" fmla="*/ 193 h 219"/>
                <a:gd name="T58" fmla="*/ 314 w 378"/>
                <a:gd name="T59" fmla="*/ 166 h 219"/>
                <a:gd name="T60" fmla="*/ 358 w 378"/>
                <a:gd name="T61" fmla="*/ 159 h 219"/>
                <a:gd name="T62" fmla="*/ 342 w 378"/>
                <a:gd name="T63" fmla="*/ 135 h 219"/>
                <a:gd name="T64" fmla="*/ 190 w 378"/>
                <a:gd name="T65" fmla="*/ 180 h 219"/>
                <a:gd name="T66" fmla="*/ 67 w 378"/>
                <a:gd name="T67" fmla="*/ 109 h 219"/>
                <a:gd name="T68" fmla="*/ 275 w 378"/>
                <a:gd name="T69" fmla="*/ 59 h 219"/>
                <a:gd name="T70" fmla="*/ 190 w 378"/>
                <a:gd name="T71" fmla="*/ 18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78" h="219">
                  <a:moveTo>
                    <a:pt x="347" y="120"/>
                  </a:moveTo>
                  <a:cubicBezTo>
                    <a:pt x="378" y="118"/>
                    <a:pt x="378" y="118"/>
                    <a:pt x="378" y="118"/>
                  </a:cubicBezTo>
                  <a:cubicBezTo>
                    <a:pt x="378" y="100"/>
                    <a:pt x="378" y="100"/>
                    <a:pt x="378" y="100"/>
                  </a:cubicBezTo>
                  <a:cubicBezTo>
                    <a:pt x="346" y="99"/>
                    <a:pt x="346" y="99"/>
                    <a:pt x="346" y="99"/>
                  </a:cubicBezTo>
                  <a:cubicBezTo>
                    <a:pt x="345" y="94"/>
                    <a:pt x="344" y="89"/>
                    <a:pt x="342" y="84"/>
                  </a:cubicBezTo>
                  <a:cubicBezTo>
                    <a:pt x="369" y="76"/>
                    <a:pt x="370" y="76"/>
                    <a:pt x="370" y="76"/>
                  </a:cubicBezTo>
                  <a:cubicBezTo>
                    <a:pt x="358" y="60"/>
                    <a:pt x="358" y="59"/>
                    <a:pt x="358" y="59"/>
                  </a:cubicBezTo>
                  <a:cubicBezTo>
                    <a:pt x="328" y="65"/>
                    <a:pt x="327" y="65"/>
                    <a:pt x="327" y="65"/>
                  </a:cubicBezTo>
                  <a:cubicBezTo>
                    <a:pt x="323" y="60"/>
                    <a:pt x="318" y="56"/>
                    <a:pt x="313" y="52"/>
                  </a:cubicBezTo>
                  <a:cubicBezTo>
                    <a:pt x="333" y="38"/>
                    <a:pt x="333" y="38"/>
                    <a:pt x="333" y="38"/>
                  </a:cubicBezTo>
                  <a:cubicBezTo>
                    <a:pt x="312" y="26"/>
                    <a:pt x="312" y="26"/>
                    <a:pt x="312" y="26"/>
                  </a:cubicBezTo>
                  <a:cubicBezTo>
                    <a:pt x="288" y="37"/>
                    <a:pt x="288" y="37"/>
                    <a:pt x="288" y="37"/>
                  </a:cubicBezTo>
                  <a:cubicBezTo>
                    <a:pt x="281" y="34"/>
                    <a:pt x="274" y="32"/>
                    <a:pt x="266" y="29"/>
                  </a:cubicBezTo>
                  <a:cubicBezTo>
                    <a:pt x="275" y="12"/>
                    <a:pt x="275" y="12"/>
                    <a:pt x="275" y="12"/>
                  </a:cubicBezTo>
                  <a:cubicBezTo>
                    <a:pt x="248" y="5"/>
                    <a:pt x="247" y="5"/>
                    <a:pt x="247" y="5"/>
                  </a:cubicBezTo>
                  <a:cubicBezTo>
                    <a:pt x="232" y="21"/>
                    <a:pt x="232" y="21"/>
                    <a:pt x="232" y="21"/>
                  </a:cubicBezTo>
                  <a:cubicBezTo>
                    <a:pt x="223" y="20"/>
                    <a:pt x="215" y="19"/>
                    <a:pt x="207" y="18"/>
                  </a:cubicBezTo>
                  <a:cubicBezTo>
                    <a:pt x="204" y="0"/>
                    <a:pt x="204" y="0"/>
                    <a:pt x="204" y="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70" y="18"/>
                    <a:pt x="170" y="18"/>
                    <a:pt x="170" y="18"/>
                  </a:cubicBezTo>
                  <a:cubicBezTo>
                    <a:pt x="162" y="19"/>
                    <a:pt x="153" y="20"/>
                    <a:pt x="145" y="21"/>
                  </a:cubicBezTo>
                  <a:cubicBezTo>
                    <a:pt x="130" y="5"/>
                    <a:pt x="130" y="5"/>
                    <a:pt x="130" y="5"/>
                  </a:cubicBezTo>
                  <a:cubicBezTo>
                    <a:pt x="103" y="11"/>
                    <a:pt x="103" y="12"/>
                    <a:pt x="103" y="12"/>
                  </a:cubicBezTo>
                  <a:cubicBezTo>
                    <a:pt x="111" y="29"/>
                    <a:pt x="111" y="29"/>
                    <a:pt x="111" y="29"/>
                  </a:cubicBezTo>
                  <a:cubicBezTo>
                    <a:pt x="104" y="32"/>
                    <a:pt x="97" y="34"/>
                    <a:pt x="90" y="37"/>
                  </a:cubicBezTo>
                  <a:cubicBezTo>
                    <a:pt x="66" y="26"/>
                    <a:pt x="66" y="26"/>
                    <a:pt x="66" y="26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65" y="52"/>
                    <a:pt x="65" y="52"/>
                    <a:pt x="65" y="52"/>
                  </a:cubicBezTo>
                  <a:cubicBezTo>
                    <a:pt x="59" y="56"/>
                    <a:pt x="54" y="61"/>
                    <a:pt x="50" y="64"/>
                  </a:cubicBezTo>
                  <a:cubicBezTo>
                    <a:pt x="21" y="59"/>
                    <a:pt x="20" y="59"/>
                    <a:pt x="20" y="59"/>
                  </a:cubicBezTo>
                  <a:cubicBezTo>
                    <a:pt x="9" y="75"/>
                    <a:pt x="8" y="76"/>
                    <a:pt x="8" y="76"/>
                  </a:cubicBezTo>
                  <a:cubicBezTo>
                    <a:pt x="36" y="84"/>
                    <a:pt x="36" y="84"/>
                    <a:pt x="36" y="84"/>
                  </a:cubicBezTo>
                  <a:cubicBezTo>
                    <a:pt x="34" y="89"/>
                    <a:pt x="33" y="94"/>
                    <a:pt x="31" y="99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1" y="118"/>
                    <a:pt x="1" y="118"/>
                    <a:pt x="1" y="118"/>
                  </a:cubicBezTo>
                  <a:cubicBezTo>
                    <a:pt x="31" y="120"/>
                    <a:pt x="32" y="120"/>
                    <a:pt x="32" y="120"/>
                  </a:cubicBezTo>
                  <a:cubicBezTo>
                    <a:pt x="33" y="125"/>
                    <a:pt x="34" y="130"/>
                    <a:pt x="37" y="134"/>
                  </a:cubicBezTo>
                  <a:cubicBezTo>
                    <a:pt x="10" y="143"/>
                    <a:pt x="9" y="143"/>
                    <a:pt x="9" y="143"/>
                  </a:cubicBezTo>
                  <a:cubicBezTo>
                    <a:pt x="20" y="159"/>
                    <a:pt x="20" y="159"/>
                    <a:pt x="20" y="159"/>
                  </a:cubicBezTo>
                  <a:cubicBezTo>
                    <a:pt x="50" y="154"/>
                    <a:pt x="51" y="154"/>
                    <a:pt x="51" y="154"/>
                  </a:cubicBezTo>
                  <a:cubicBezTo>
                    <a:pt x="55" y="158"/>
                    <a:pt x="60" y="163"/>
                    <a:pt x="66" y="166"/>
                  </a:cubicBezTo>
                  <a:cubicBezTo>
                    <a:pt x="45" y="181"/>
                    <a:pt x="45" y="181"/>
                    <a:pt x="45" y="181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91" y="181"/>
                    <a:pt x="91" y="181"/>
                    <a:pt x="91" y="181"/>
                  </a:cubicBezTo>
                  <a:cubicBezTo>
                    <a:pt x="98" y="184"/>
                    <a:pt x="105" y="187"/>
                    <a:pt x="112" y="190"/>
                  </a:cubicBezTo>
                  <a:cubicBezTo>
                    <a:pt x="103" y="207"/>
                    <a:pt x="103" y="207"/>
                    <a:pt x="103" y="207"/>
                  </a:cubicBezTo>
                  <a:cubicBezTo>
                    <a:pt x="131" y="214"/>
                    <a:pt x="132" y="214"/>
                    <a:pt x="132" y="214"/>
                  </a:cubicBezTo>
                  <a:cubicBezTo>
                    <a:pt x="146" y="198"/>
                    <a:pt x="146" y="198"/>
                    <a:pt x="146" y="198"/>
                  </a:cubicBezTo>
                  <a:cubicBezTo>
                    <a:pt x="154" y="199"/>
                    <a:pt x="162" y="200"/>
                    <a:pt x="171" y="200"/>
                  </a:cubicBezTo>
                  <a:cubicBezTo>
                    <a:pt x="174" y="218"/>
                    <a:pt x="175" y="219"/>
                    <a:pt x="175" y="219"/>
                  </a:cubicBezTo>
                  <a:cubicBezTo>
                    <a:pt x="205" y="219"/>
                    <a:pt x="205" y="219"/>
                    <a:pt x="205" y="219"/>
                  </a:cubicBezTo>
                  <a:cubicBezTo>
                    <a:pt x="208" y="201"/>
                    <a:pt x="208" y="201"/>
                    <a:pt x="208" y="201"/>
                  </a:cubicBezTo>
                  <a:cubicBezTo>
                    <a:pt x="216" y="200"/>
                    <a:pt x="225" y="199"/>
                    <a:pt x="233" y="198"/>
                  </a:cubicBezTo>
                  <a:cubicBezTo>
                    <a:pt x="248" y="214"/>
                    <a:pt x="248" y="214"/>
                    <a:pt x="248" y="214"/>
                  </a:cubicBezTo>
                  <a:cubicBezTo>
                    <a:pt x="275" y="207"/>
                    <a:pt x="276" y="207"/>
                    <a:pt x="276" y="207"/>
                  </a:cubicBezTo>
                  <a:cubicBezTo>
                    <a:pt x="267" y="190"/>
                    <a:pt x="267" y="190"/>
                    <a:pt x="267" y="190"/>
                  </a:cubicBezTo>
                  <a:cubicBezTo>
                    <a:pt x="274" y="187"/>
                    <a:pt x="281" y="185"/>
                    <a:pt x="288" y="181"/>
                  </a:cubicBezTo>
                  <a:cubicBezTo>
                    <a:pt x="312" y="193"/>
                    <a:pt x="312" y="193"/>
                    <a:pt x="312" y="193"/>
                  </a:cubicBezTo>
                  <a:cubicBezTo>
                    <a:pt x="333" y="181"/>
                    <a:pt x="334" y="180"/>
                    <a:pt x="334" y="180"/>
                  </a:cubicBezTo>
                  <a:cubicBezTo>
                    <a:pt x="314" y="167"/>
                    <a:pt x="314" y="166"/>
                    <a:pt x="314" y="166"/>
                  </a:cubicBezTo>
                  <a:cubicBezTo>
                    <a:pt x="319" y="163"/>
                    <a:pt x="324" y="158"/>
                    <a:pt x="328" y="154"/>
                  </a:cubicBezTo>
                  <a:cubicBezTo>
                    <a:pt x="358" y="159"/>
                    <a:pt x="358" y="159"/>
                    <a:pt x="358" y="159"/>
                  </a:cubicBezTo>
                  <a:cubicBezTo>
                    <a:pt x="369" y="144"/>
                    <a:pt x="370" y="143"/>
                    <a:pt x="370" y="143"/>
                  </a:cubicBezTo>
                  <a:cubicBezTo>
                    <a:pt x="342" y="135"/>
                    <a:pt x="342" y="135"/>
                    <a:pt x="342" y="135"/>
                  </a:cubicBezTo>
                  <a:cubicBezTo>
                    <a:pt x="344" y="130"/>
                    <a:pt x="345" y="125"/>
                    <a:pt x="347" y="120"/>
                  </a:cubicBezTo>
                  <a:close/>
                  <a:moveTo>
                    <a:pt x="190" y="180"/>
                  </a:moveTo>
                  <a:cubicBezTo>
                    <a:pt x="156" y="180"/>
                    <a:pt x="125" y="172"/>
                    <a:pt x="103" y="160"/>
                  </a:cubicBezTo>
                  <a:cubicBezTo>
                    <a:pt x="80" y="147"/>
                    <a:pt x="67" y="129"/>
                    <a:pt x="67" y="109"/>
                  </a:cubicBezTo>
                  <a:cubicBezTo>
                    <a:pt x="67" y="70"/>
                    <a:pt x="122" y="39"/>
                    <a:pt x="188" y="39"/>
                  </a:cubicBezTo>
                  <a:cubicBezTo>
                    <a:pt x="222" y="39"/>
                    <a:pt x="253" y="46"/>
                    <a:pt x="275" y="59"/>
                  </a:cubicBezTo>
                  <a:cubicBezTo>
                    <a:pt x="297" y="72"/>
                    <a:pt x="311" y="90"/>
                    <a:pt x="311" y="110"/>
                  </a:cubicBezTo>
                  <a:cubicBezTo>
                    <a:pt x="312" y="148"/>
                    <a:pt x="257" y="180"/>
                    <a:pt x="190" y="180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ṣľidê">
              <a:extLst>
                <a:ext uri="{FF2B5EF4-FFF2-40B4-BE49-F238E27FC236}">
                  <a16:creationId xmlns:a16="http://schemas.microsoft.com/office/drawing/2014/main" xmlns="" id="{841B26B8-9557-4A8A-B19D-555AA976E07A}"/>
                </a:ext>
              </a:extLst>
            </p:cNvPr>
            <p:cNvSpPr/>
            <p:nvPr/>
          </p:nvSpPr>
          <p:spPr bwMode="auto">
            <a:xfrm>
              <a:off x="4712815" y="4314627"/>
              <a:ext cx="1236548" cy="541430"/>
            </a:xfrm>
            <a:custGeom>
              <a:avLst/>
              <a:gdLst>
                <a:gd name="T0" fmla="*/ 0 w 370"/>
                <a:gd name="T1" fmla="*/ 0 h 162"/>
                <a:gd name="T2" fmla="*/ 1 w 370"/>
                <a:gd name="T3" fmla="*/ 17 h 162"/>
                <a:gd name="T4" fmla="*/ 0 w 370"/>
                <a:gd name="T5" fmla="*/ 61 h 162"/>
                <a:gd name="T6" fmla="*/ 0 w 370"/>
                <a:gd name="T7" fmla="*/ 44 h 162"/>
                <a:gd name="T8" fmla="*/ 0 w 370"/>
                <a:gd name="T9" fmla="*/ 0 h 162"/>
                <a:gd name="T10" fmla="*/ 358 w 370"/>
                <a:gd name="T11" fmla="*/ 58 h 162"/>
                <a:gd name="T12" fmla="*/ 358 w 370"/>
                <a:gd name="T13" fmla="*/ 102 h 162"/>
                <a:gd name="T14" fmla="*/ 369 w 370"/>
                <a:gd name="T15" fmla="*/ 86 h 162"/>
                <a:gd name="T16" fmla="*/ 370 w 370"/>
                <a:gd name="T17" fmla="*/ 42 h 162"/>
                <a:gd name="T18" fmla="*/ 358 w 370"/>
                <a:gd name="T19" fmla="*/ 58 h 162"/>
                <a:gd name="T20" fmla="*/ 9 w 370"/>
                <a:gd name="T21" fmla="*/ 86 h 162"/>
                <a:gd name="T22" fmla="*/ 20 w 370"/>
                <a:gd name="T23" fmla="*/ 102 h 162"/>
                <a:gd name="T24" fmla="*/ 20 w 370"/>
                <a:gd name="T25" fmla="*/ 58 h 162"/>
                <a:gd name="T26" fmla="*/ 9 w 370"/>
                <a:gd name="T27" fmla="*/ 42 h 162"/>
                <a:gd name="T28" fmla="*/ 9 w 370"/>
                <a:gd name="T29" fmla="*/ 86 h 162"/>
                <a:gd name="T30" fmla="*/ 312 w 370"/>
                <a:gd name="T31" fmla="*/ 135 h 162"/>
                <a:gd name="T32" fmla="*/ 334 w 370"/>
                <a:gd name="T33" fmla="*/ 123 h 162"/>
                <a:gd name="T34" fmla="*/ 334 w 370"/>
                <a:gd name="T35" fmla="*/ 79 h 162"/>
                <a:gd name="T36" fmla="*/ 312 w 370"/>
                <a:gd name="T37" fmla="*/ 92 h 162"/>
                <a:gd name="T38" fmla="*/ 312 w 370"/>
                <a:gd name="T39" fmla="*/ 135 h 162"/>
                <a:gd name="T40" fmla="*/ 45 w 370"/>
                <a:gd name="T41" fmla="*/ 124 h 162"/>
                <a:gd name="T42" fmla="*/ 66 w 370"/>
                <a:gd name="T43" fmla="*/ 136 h 162"/>
                <a:gd name="T44" fmla="*/ 66 w 370"/>
                <a:gd name="T45" fmla="*/ 92 h 162"/>
                <a:gd name="T46" fmla="*/ 45 w 370"/>
                <a:gd name="T47" fmla="*/ 80 h 162"/>
                <a:gd name="T48" fmla="*/ 45 w 370"/>
                <a:gd name="T49" fmla="*/ 124 h 162"/>
                <a:gd name="T50" fmla="*/ 248 w 370"/>
                <a:gd name="T51" fmla="*/ 157 h 162"/>
                <a:gd name="T52" fmla="*/ 276 w 370"/>
                <a:gd name="T53" fmla="*/ 150 h 162"/>
                <a:gd name="T54" fmla="*/ 276 w 370"/>
                <a:gd name="T55" fmla="*/ 106 h 162"/>
                <a:gd name="T56" fmla="*/ 248 w 370"/>
                <a:gd name="T57" fmla="*/ 113 h 162"/>
                <a:gd name="T58" fmla="*/ 248 w 370"/>
                <a:gd name="T59" fmla="*/ 157 h 162"/>
                <a:gd name="T60" fmla="*/ 103 w 370"/>
                <a:gd name="T61" fmla="*/ 150 h 162"/>
                <a:gd name="T62" fmla="*/ 132 w 370"/>
                <a:gd name="T63" fmla="*/ 157 h 162"/>
                <a:gd name="T64" fmla="*/ 132 w 370"/>
                <a:gd name="T65" fmla="*/ 113 h 162"/>
                <a:gd name="T66" fmla="*/ 103 w 370"/>
                <a:gd name="T67" fmla="*/ 106 h 162"/>
                <a:gd name="T68" fmla="*/ 103 w 370"/>
                <a:gd name="T69" fmla="*/ 150 h 162"/>
                <a:gd name="T70" fmla="*/ 174 w 370"/>
                <a:gd name="T71" fmla="*/ 161 h 162"/>
                <a:gd name="T72" fmla="*/ 204 w 370"/>
                <a:gd name="T73" fmla="*/ 162 h 162"/>
                <a:gd name="T74" fmla="*/ 205 w 370"/>
                <a:gd name="T75" fmla="*/ 118 h 162"/>
                <a:gd name="T76" fmla="*/ 175 w 370"/>
                <a:gd name="T77" fmla="*/ 118 h 162"/>
                <a:gd name="T78" fmla="*/ 174 w 370"/>
                <a:gd name="T79" fmla="*/ 16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70" h="162">
                  <a:moveTo>
                    <a:pt x="0" y="0"/>
                  </a:moveTo>
                  <a:cubicBezTo>
                    <a:pt x="1" y="17"/>
                    <a:pt x="1" y="17"/>
                    <a:pt x="1" y="17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61"/>
                    <a:pt x="0" y="61"/>
                    <a:pt x="0" y="44"/>
                  </a:cubicBezTo>
                  <a:lnTo>
                    <a:pt x="0" y="0"/>
                  </a:lnTo>
                  <a:close/>
                  <a:moveTo>
                    <a:pt x="358" y="58"/>
                  </a:moveTo>
                  <a:cubicBezTo>
                    <a:pt x="358" y="102"/>
                    <a:pt x="358" y="102"/>
                    <a:pt x="358" y="102"/>
                  </a:cubicBezTo>
                  <a:cubicBezTo>
                    <a:pt x="369" y="86"/>
                    <a:pt x="369" y="86"/>
                    <a:pt x="369" y="86"/>
                  </a:cubicBezTo>
                  <a:cubicBezTo>
                    <a:pt x="370" y="42"/>
                    <a:pt x="370" y="42"/>
                    <a:pt x="370" y="42"/>
                  </a:cubicBezTo>
                  <a:cubicBezTo>
                    <a:pt x="370" y="42"/>
                    <a:pt x="369" y="43"/>
                    <a:pt x="358" y="58"/>
                  </a:cubicBezTo>
                  <a:close/>
                  <a:moveTo>
                    <a:pt x="9" y="86"/>
                  </a:moveTo>
                  <a:cubicBezTo>
                    <a:pt x="20" y="102"/>
                    <a:pt x="20" y="102"/>
                    <a:pt x="20" y="102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58"/>
                    <a:pt x="20" y="58"/>
                    <a:pt x="9" y="42"/>
                  </a:cubicBezTo>
                  <a:lnTo>
                    <a:pt x="9" y="86"/>
                  </a:lnTo>
                  <a:close/>
                  <a:moveTo>
                    <a:pt x="312" y="135"/>
                  </a:moveTo>
                  <a:cubicBezTo>
                    <a:pt x="333" y="123"/>
                    <a:pt x="334" y="123"/>
                    <a:pt x="334" y="123"/>
                  </a:cubicBezTo>
                  <a:cubicBezTo>
                    <a:pt x="334" y="79"/>
                    <a:pt x="334" y="79"/>
                    <a:pt x="334" y="79"/>
                  </a:cubicBezTo>
                  <a:cubicBezTo>
                    <a:pt x="334" y="79"/>
                    <a:pt x="333" y="80"/>
                    <a:pt x="312" y="92"/>
                  </a:cubicBezTo>
                  <a:lnTo>
                    <a:pt x="312" y="135"/>
                  </a:lnTo>
                  <a:close/>
                  <a:moveTo>
                    <a:pt x="45" y="124"/>
                  </a:moveTo>
                  <a:cubicBezTo>
                    <a:pt x="66" y="136"/>
                    <a:pt x="66" y="136"/>
                    <a:pt x="66" y="136"/>
                  </a:cubicBezTo>
                  <a:cubicBezTo>
                    <a:pt x="66" y="92"/>
                    <a:pt x="66" y="92"/>
                    <a:pt x="66" y="92"/>
                  </a:cubicBezTo>
                  <a:cubicBezTo>
                    <a:pt x="66" y="92"/>
                    <a:pt x="66" y="92"/>
                    <a:pt x="45" y="80"/>
                  </a:cubicBezTo>
                  <a:lnTo>
                    <a:pt x="45" y="124"/>
                  </a:lnTo>
                  <a:close/>
                  <a:moveTo>
                    <a:pt x="248" y="157"/>
                  </a:moveTo>
                  <a:cubicBezTo>
                    <a:pt x="275" y="150"/>
                    <a:pt x="276" y="150"/>
                    <a:pt x="276" y="150"/>
                  </a:cubicBezTo>
                  <a:cubicBezTo>
                    <a:pt x="276" y="106"/>
                    <a:pt x="276" y="106"/>
                    <a:pt x="276" y="106"/>
                  </a:cubicBezTo>
                  <a:cubicBezTo>
                    <a:pt x="276" y="106"/>
                    <a:pt x="275" y="106"/>
                    <a:pt x="248" y="113"/>
                  </a:cubicBezTo>
                  <a:lnTo>
                    <a:pt x="248" y="157"/>
                  </a:lnTo>
                  <a:close/>
                  <a:moveTo>
                    <a:pt x="103" y="150"/>
                  </a:moveTo>
                  <a:cubicBezTo>
                    <a:pt x="131" y="157"/>
                    <a:pt x="132" y="157"/>
                    <a:pt x="132" y="157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2" y="113"/>
                    <a:pt x="131" y="113"/>
                    <a:pt x="103" y="106"/>
                  </a:cubicBezTo>
                  <a:lnTo>
                    <a:pt x="103" y="150"/>
                  </a:lnTo>
                  <a:close/>
                  <a:moveTo>
                    <a:pt x="174" y="161"/>
                  </a:moveTo>
                  <a:cubicBezTo>
                    <a:pt x="204" y="162"/>
                    <a:pt x="204" y="162"/>
                    <a:pt x="204" y="162"/>
                  </a:cubicBezTo>
                  <a:cubicBezTo>
                    <a:pt x="205" y="118"/>
                    <a:pt x="205" y="118"/>
                    <a:pt x="205" y="118"/>
                  </a:cubicBezTo>
                  <a:cubicBezTo>
                    <a:pt x="205" y="118"/>
                    <a:pt x="205" y="118"/>
                    <a:pt x="175" y="118"/>
                  </a:cubicBezTo>
                  <a:lnTo>
                    <a:pt x="174" y="161"/>
                  </a:lnTo>
                  <a:close/>
                </a:path>
              </a:pathLst>
            </a:custGeom>
            <a:solidFill>
              <a:srgbClr val="5656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şlíḍè">
              <a:extLst>
                <a:ext uri="{FF2B5EF4-FFF2-40B4-BE49-F238E27FC236}">
                  <a16:creationId xmlns:a16="http://schemas.microsoft.com/office/drawing/2014/main" xmlns="" id="{E2532677-78FA-4EBD-926F-F397F2ABA241}"/>
                </a:ext>
              </a:extLst>
            </p:cNvPr>
            <p:cNvSpPr/>
            <p:nvPr/>
          </p:nvSpPr>
          <p:spPr bwMode="auto">
            <a:xfrm>
              <a:off x="4712815" y="4017122"/>
              <a:ext cx="1261927" cy="838935"/>
            </a:xfrm>
            <a:custGeom>
              <a:avLst/>
              <a:gdLst>
                <a:gd name="T0" fmla="*/ 51 w 378"/>
                <a:gd name="T1" fmla="*/ 142 h 251"/>
                <a:gd name="T2" fmla="*/ 45 w 378"/>
                <a:gd name="T3" fmla="*/ 169 h 251"/>
                <a:gd name="T4" fmla="*/ 20 w 378"/>
                <a:gd name="T5" fmla="*/ 191 h 251"/>
                <a:gd name="T6" fmla="*/ 51 w 378"/>
                <a:gd name="T7" fmla="*/ 142 h 251"/>
                <a:gd name="T8" fmla="*/ 32 w 378"/>
                <a:gd name="T9" fmla="*/ 108 h 251"/>
                <a:gd name="T10" fmla="*/ 0 w 378"/>
                <a:gd name="T11" fmla="*/ 150 h 251"/>
                <a:gd name="T12" fmla="*/ 9 w 378"/>
                <a:gd name="T13" fmla="*/ 131 h 251"/>
                <a:gd name="T14" fmla="*/ 32 w 378"/>
                <a:gd name="T15" fmla="*/ 108 h 251"/>
                <a:gd name="T16" fmla="*/ 91 w 378"/>
                <a:gd name="T17" fmla="*/ 213 h 251"/>
                <a:gd name="T18" fmla="*/ 66 w 378"/>
                <a:gd name="T19" fmla="*/ 181 h 251"/>
                <a:gd name="T20" fmla="*/ 45 w 378"/>
                <a:gd name="T21" fmla="*/ 52 h 251"/>
                <a:gd name="T22" fmla="*/ 65 w 378"/>
                <a:gd name="T23" fmla="*/ 40 h 251"/>
                <a:gd name="T24" fmla="*/ 45 w 378"/>
                <a:gd name="T25" fmla="*/ 52 h 251"/>
                <a:gd name="T26" fmla="*/ 8 w 378"/>
                <a:gd name="T27" fmla="*/ 64 h 251"/>
                <a:gd name="T28" fmla="*/ 31 w 378"/>
                <a:gd name="T29" fmla="*/ 87 h 251"/>
                <a:gd name="T30" fmla="*/ 370 w 378"/>
                <a:gd name="T31" fmla="*/ 88 h 251"/>
                <a:gd name="T32" fmla="*/ 342 w 378"/>
                <a:gd name="T33" fmla="*/ 72 h 251"/>
                <a:gd name="T34" fmla="*/ 370 w 378"/>
                <a:gd name="T35" fmla="*/ 88 h 251"/>
                <a:gd name="T36" fmla="*/ 111 w 378"/>
                <a:gd name="T37" fmla="*/ 17 h 251"/>
                <a:gd name="T38" fmla="*/ 103 w 378"/>
                <a:gd name="T39" fmla="*/ 20 h 251"/>
                <a:gd name="T40" fmla="*/ 328 w 378"/>
                <a:gd name="T41" fmla="*/ 165 h 251"/>
                <a:gd name="T42" fmla="*/ 334 w 378"/>
                <a:gd name="T43" fmla="*/ 187 h 251"/>
                <a:gd name="T44" fmla="*/ 358 w 378"/>
                <a:gd name="T45" fmla="*/ 147 h 251"/>
                <a:gd name="T46" fmla="*/ 333 w 378"/>
                <a:gd name="T47" fmla="*/ 26 h 251"/>
                <a:gd name="T48" fmla="*/ 327 w 378"/>
                <a:gd name="T49" fmla="*/ 53 h 251"/>
                <a:gd name="T50" fmla="*/ 333 w 378"/>
                <a:gd name="T51" fmla="*/ 26 h 251"/>
                <a:gd name="T52" fmla="*/ 312 w 378"/>
                <a:gd name="T53" fmla="*/ 224 h 251"/>
                <a:gd name="T54" fmla="*/ 288 w 378"/>
                <a:gd name="T55" fmla="*/ 169 h 251"/>
                <a:gd name="T56" fmla="*/ 132 w 378"/>
                <a:gd name="T57" fmla="*/ 246 h 251"/>
                <a:gd name="T58" fmla="*/ 146 w 378"/>
                <a:gd name="T59" fmla="*/ 186 h 251"/>
                <a:gd name="T60" fmla="*/ 132 w 378"/>
                <a:gd name="T61" fmla="*/ 246 h 251"/>
                <a:gd name="T62" fmla="*/ 347 w 378"/>
                <a:gd name="T63" fmla="*/ 124 h 251"/>
                <a:gd name="T64" fmla="*/ 370 w 378"/>
                <a:gd name="T65" fmla="*/ 150 h 251"/>
                <a:gd name="T66" fmla="*/ 378 w 378"/>
                <a:gd name="T67" fmla="*/ 106 h 251"/>
                <a:gd name="T68" fmla="*/ 275 w 378"/>
                <a:gd name="T69" fmla="*/ 20 h 251"/>
                <a:gd name="T70" fmla="*/ 266 w 378"/>
                <a:gd name="T71" fmla="*/ 17 h 251"/>
                <a:gd name="T72" fmla="*/ 171 w 378"/>
                <a:gd name="T73" fmla="*/ 232 h 251"/>
                <a:gd name="T74" fmla="*/ 175 w 378"/>
                <a:gd name="T75" fmla="*/ 207 h 251"/>
                <a:gd name="T76" fmla="*/ 171 w 378"/>
                <a:gd name="T77" fmla="*/ 232 h 251"/>
                <a:gd name="T78" fmla="*/ 248 w 378"/>
                <a:gd name="T79" fmla="*/ 246 h 251"/>
                <a:gd name="T80" fmla="*/ 233 w 378"/>
                <a:gd name="T81" fmla="*/ 186 h 251"/>
                <a:gd name="T82" fmla="*/ 204 w 378"/>
                <a:gd name="T83" fmla="*/ 251 h 251"/>
                <a:gd name="T84" fmla="*/ 208 w 378"/>
                <a:gd name="T85" fmla="*/ 189 h 251"/>
                <a:gd name="T86" fmla="*/ 204 w 378"/>
                <a:gd name="T87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8" h="251">
                  <a:moveTo>
                    <a:pt x="51" y="142"/>
                  </a:moveTo>
                  <a:cubicBezTo>
                    <a:pt x="51" y="142"/>
                    <a:pt x="51" y="142"/>
                    <a:pt x="51" y="142"/>
                  </a:cubicBezTo>
                  <a:cubicBezTo>
                    <a:pt x="51" y="165"/>
                    <a:pt x="51" y="165"/>
                    <a:pt x="51" y="165"/>
                  </a:cubicBezTo>
                  <a:cubicBezTo>
                    <a:pt x="45" y="169"/>
                    <a:pt x="45" y="169"/>
                    <a:pt x="45" y="169"/>
                  </a:cubicBezTo>
                  <a:cubicBezTo>
                    <a:pt x="45" y="187"/>
                    <a:pt x="45" y="187"/>
                    <a:pt x="45" y="187"/>
                  </a:cubicBezTo>
                  <a:cubicBezTo>
                    <a:pt x="41" y="188"/>
                    <a:pt x="33" y="189"/>
                    <a:pt x="20" y="191"/>
                  </a:cubicBezTo>
                  <a:cubicBezTo>
                    <a:pt x="20" y="147"/>
                    <a:pt x="20" y="147"/>
                    <a:pt x="20" y="147"/>
                  </a:cubicBezTo>
                  <a:cubicBezTo>
                    <a:pt x="25" y="147"/>
                    <a:pt x="51" y="142"/>
                    <a:pt x="51" y="142"/>
                  </a:cubicBezTo>
                  <a:cubicBezTo>
                    <a:pt x="51" y="142"/>
                    <a:pt x="51" y="142"/>
                    <a:pt x="51" y="142"/>
                  </a:cubicBezTo>
                  <a:close/>
                  <a:moveTo>
                    <a:pt x="32" y="108"/>
                  </a:moveTo>
                  <a:cubicBezTo>
                    <a:pt x="32" y="108"/>
                    <a:pt x="31" y="108"/>
                    <a:pt x="1" y="106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4" y="150"/>
                    <a:pt x="7" y="150"/>
                    <a:pt x="9" y="15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9" y="131"/>
                    <a:pt x="10" y="131"/>
                    <a:pt x="32" y="124"/>
                  </a:cubicBezTo>
                  <a:lnTo>
                    <a:pt x="32" y="108"/>
                  </a:lnTo>
                  <a:close/>
                  <a:moveTo>
                    <a:pt x="66" y="225"/>
                  </a:moveTo>
                  <a:cubicBezTo>
                    <a:pt x="90" y="213"/>
                    <a:pt x="91" y="213"/>
                    <a:pt x="91" y="213"/>
                  </a:cubicBezTo>
                  <a:cubicBezTo>
                    <a:pt x="91" y="169"/>
                    <a:pt x="91" y="169"/>
                    <a:pt x="91" y="169"/>
                  </a:cubicBezTo>
                  <a:cubicBezTo>
                    <a:pt x="91" y="169"/>
                    <a:pt x="91" y="169"/>
                    <a:pt x="66" y="181"/>
                  </a:cubicBezTo>
                  <a:lnTo>
                    <a:pt x="66" y="225"/>
                  </a:lnTo>
                  <a:close/>
                  <a:moveTo>
                    <a:pt x="45" y="52"/>
                  </a:moveTo>
                  <a:cubicBezTo>
                    <a:pt x="46" y="52"/>
                    <a:pt x="48" y="52"/>
                    <a:pt x="50" y="52"/>
                  </a:cubicBezTo>
                  <a:cubicBezTo>
                    <a:pt x="54" y="49"/>
                    <a:pt x="59" y="44"/>
                    <a:pt x="65" y="40"/>
                  </a:cubicBezTo>
                  <a:cubicBezTo>
                    <a:pt x="65" y="40"/>
                    <a:pt x="65" y="40"/>
                    <a:pt x="45" y="26"/>
                  </a:cubicBezTo>
                  <a:lnTo>
                    <a:pt x="45" y="52"/>
                  </a:lnTo>
                  <a:close/>
                  <a:moveTo>
                    <a:pt x="36" y="72"/>
                  </a:moveTo>
                  <a:cubicBezTo>
                    <a:pt x="36" y="72"/>
                    <a:pt x="36" y="72"/>
                    <a:pt x="8" y="64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13" y="88"/>
                    <a:pt x="20" y="88"/>
                    <a:pt x="31" y="87"/>
                  </a:cubicBezTo>
                  <a:cubicBezTo>
                    <a:pt x="33" y="82"/>
                    <a:pt x="34" y="77"/>
                    <a:pt x="36" y="72"/>
                  </a:cubicBezTo>
                  <a:close/>
                  <a:moveTo>
                    <a:pt x="370" y="88"/>
                  </a:moveTo>
                  <a:cubicBezTo>
                    <a:pt x="370" y="64"/>
                    <a:pt x="370" y="64"/>
                    <a:pt x="370" y="64"/>
                  </a:cubicBezTo>
                  <a:cubicBezTo>
                    <a:pt x="370" y="64"/>
                    <a:pt x="369" y="64"/>
                    <a:pt x="342" y="72"/>
                  </a:cubicBezTo>
                  <a:cubicBezTo>
                    <a:pt x="344" y="77"/>
                    <a:pt x="345" y="82"/>
                    <a:pt x="346" y="87"/>
                  </a:cubicBezTo>
                  <a:cubicBezTo>
                    <a:pt x="346" y="87"/>
                    <a:pt x="346" y="87"/>
                    <a:pt x="370" y="88"/>
                  </a:cubicBezTo>
                  <a:close/>
                  <a:moveTo>
                    <a:pt x="103" y="20"/>
                  </a:moveTo>
                  <a:cubicBezTo>
                    <a:pt x="106" y="19"/>
                    <a:pt x="108" y="18"/>
                    <a:pt x="111" y="17"/>
                  </a:cubicBezTo>
                  <a:cubicBezTo>
                    <a:pt x="111" y="17"/>
                    <a:pt x="111" y="17"/>
                    <a:pt x="103" y="0"/>
                  </a:cubicBezTo>
                  <a:lnTo>
                    <a:pt x="103" y="20"/>
                  </a:lnTo>
                  <a:close/>
                  <a:moveTo>
                    <a:pt x="328" y="142"/>
                  </a:moveTo>
                  <a:cubicBezTo>
                    <a:pt x="328" y="165"/>
                    <a:pt x="328" y="165"/>
                    <a:pt x="328" y="165"/>
                  </a:cubicBezTo>
                  <a:cubicBezTo>
                    <a:pt x="330" y="166"/>
                    <a:pt x="332" y="167"/>
                    <a:pt x="334" y="168"/>
                  </a:cubicBezTo>
                  <a:cubicBezTo>
                    <a:pt x="334" y="187"/>
                    <a:pt x="334" y="187"/>
                    <a:pt x="334" y="187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58" y="147"/>
                    <a:pt x="358" y="147"/>
                    <a:pt x="358" y="147"/>
                  </a:cubicBezTo>
                  <a:cubicBezTo>
                    <a:pt x="358" y="147"/>
                    <a:pt x="330" y="142"/>
                    <a:pt x="328" y="142"/>
                  </a:cubicBezTo>
                  <a:close/>
                  <a:moveTo>
                    <a:pt x="333" y="26"/>
                  </a:moveTo>
                  <a:cubicBezTo>
                    <a:pt x="333" y="26"/>
                    <a:pt x="333" y="26"/>
                    <a:pt x="313" y="40"/>
                  </a:cubicBezTo>
                  <a:cubicBezTo>
                    <a:pt x="318" y="44"/>
                    <a:pt x="323" y="48"/>
                    <a:pt x="327" y="53"/>
                  </a:cubicBezTo>
                  <a:cubicBezTo>
                    <a:pt x="327" y="53"/>
                    <a:pt x="327" y="53"/>
                    <a:pt x="333" y="52"/>
                  </a:cubicBezTo>
                  <a:lnTo>
                    <a:pt x="333" y="26"/>
                  </a:lnTo>
                  <a:close/>
                  <a:moveTo>
                    <a:pt x="288" y="213"/>
                  </a:moveTo>
                  <a:cubicBezTo>
                    <a:pt x="312" y="224"/>
                    <a:pt x="312" y="224"/>
                    <a:pt x="312" y="224"/>
                  </a:cubicBezTo>
                  <a:cubicBezTo>
                    <a:pt x="312" y="181"/>
                    <a:pt x="312" y="181"/>
                    <a:pt x="312" y="181"/>
                  </a:cubicBezTo>
                  <a:cubicBezTo>
                    <a:pt x="288" y="169"/>
                    <a:pt x="288" y="169"/>
                    <a:pt x="288" y="169"/>
                  </a:cubicBezTo>
                  <a:lnTo>
                    <a:pt x="288" y="213"/>
                  </a:lnTo>
                  <a:close/>
                  <a:moveTo>
                    <a:pt x="132" y="246"/>
                  </a:moveTo>
                  <a:cubicBezTo>
                    <a:pt x="146" y="230"/>
                    <a:pt x="146" y="230"/>
                    <a:pt x="146" y="230"/>
                  </a:cubicBezTo>
                  <a:cubicBezTo>
                    <a:pt x="146" y="186"/>
                    <a:pt x="146" y="186"/>
                    <a:pt x="146" y="186"/>
                  </a:cubicBezTo>
                  <a:cubicBezTo>
                    <a:pt x="146" y="186"/>
                    <a:pt x="146" y="186"/>
                    <a:pt x="132" y="202"/>
                  </a:cubicBezTo>
                  <a:lnTo>
                    <a:pt x="132" y="246"/>
                  </a:lnTo>
                  <a:close/>
                  <a:moveTo>
                    <a:pt x="347" y="108"/>
                  </a:moveTo>
                  <a:cubicBezTo>
                    <a:pt x="347" y="124"/>
                    <a:pt x="347" y="124"/>
                    <a:pt x="347" y="124"/>
                  </a:cubicBezTo>
                  <a:cubicBezTo>
                    <a:pt x="351" y="126"/>
                    <a:pt x="358" y="128"/>
                    <a:pt x="370" y="131"/>
                  </a:cubicBezTo>
                  <a:cubicBezTo>
                    <a:pt x="370" y="150"/>
                    <a:pt x="370" y="150"/>
                    <a:pt x="370" y="150"/>
                  </a:cubicBezTo>
                  <a:cubicBezTo>
                    <a:pt x="378" y="150"/>
                    <a:pt x="378" y="150"/>
                    <a:pt x="378" y="150"/>
                  </a:cubicBezTo>
                  <a:cubicBezTo>
                    <a:pt x="378" y="106"/>
                    <a:pt x="378" y="106"/>
                    <a:pt x="378" y="106"/>
                  </a:cubicBezTo>
                  <a:cubicBezTo>
                    <a:pt x="378" y="106"/>
                    <a:pt x="347" y="108"/>
                    <a:pt x="347" y="108"/>
                  </a:cubicBezTo>
                  <a:close/>
                  <a:moveTo>
                    <a:pt x="275" y="20"/>
                  </a:moveTo>
                  <a:cubicBezTo>
                    <a:pt x="275" y="0"/>
                    <a:pt x="275" y="0"/>
                    <a:pt x="275" y="0"/>
                  </a:cubicBezTo>
                  <a:cubicBezTo>
                    <a:pt x="275" y="0"/>
                    <a:pt x="275" y="0"/>
                    <a:pt x="266" y="17"/>
                  </a:cubicBezTo>
                  <a:cubicBezTo>
                    <a:pt x="269" y="18"/>
                    <a:pt x="272" y="19"/>
                    <a:pt x="275" y="20"/>
                  </a:cubicBezTo>
                  <a:close/>
                  <a:moveTo>
                    <a:pt x="171" y="232"/>
                  </a:moveTo>
                  <a:cubicBezTo>
                    <a:pt x="174" y="250"/>
                    <a:pt x="174" y="250"/>
                    <a:pt x="174" y="250"/>
                  </a:cubicBezTo>
                  <a:cubicBezTo>
                    <a:pt x="175" y="207"/>
                    <a:pt x="175" y="207"/>
                    <a:pt x="175" y="207"/>
                  </a:cubicBezTo>
                  <a:cubicBezTo>
                    <a:pt x="175" y="207"/>
                    <a:pt x="174" y="206"/>
                    <a:pt x="171" y="188"/>
                  </a:cubicBezTo>
                  <a:lnTo>
                    <a:pt x="171" y="232"/>
                  </a:lnTo>
                  <a:close/>
                  <a:moveTo>
                    <a:pt x="233" y="230"/>
                  </a:moveTo>
                  <a:cubicBezTo>
                    <a:pt x="248" y="245"/>
                    <a:pt x="248" y="246"/>
                    <a:pt x="248" y="246"/>
                  </a:cubicBezTo>
                  <a:cubicBezTo>
                    <a:pt x="248" y="202"/>
                    <a:pt x="248" y="202"/>
                    <a:pt x="248" y="202"/>
                  </a:cubicBezTo>
                  <a:cubicBezTo>
                    <a:pt x="248" y="202"/>
                    <a:pt x="248" y="202"/>
                    <a:pt x="233" y="186"/>
                  </a:cubicBezTo>
                  <a:lnTo>
                    <a:pt x="233" y="230"/>
                  </a:lnTo>
                  <a:close/>
                  <a:moveTo>
                    <a:pt x="204" y="251"/>
                  </a:moveTo>
                  <a:cubicBezTo>
                    <a:pt x="208" y="233"/>
                    <a:pt x="208" y="233"/>
                    <a:pt x="208" y="233"/>
                  </a:cubicBezTo>
                  <a:cubicBezTo>
                    <a:pt x="208" y="189"/>
                    <a:pt x="208" y="189"/>
                    <a:pt x="208" y="189"/>
                  </a:cubicBezTo>
                  <a:cubicBezTo>
                    <a:pt x="208" y="189"/>
                    <a:pt x="208" y="189"/>
                    <a:pt x="205" y="207"/>
                  </a:cubicBezTo>
                  <a:lnTo>
                    <a:pt x="204" y="251"/>
                  </a:lnTo>
                  <a:close/>
                </a:path>
              </a:pathLst>
            </a:custGeom>
            <a:solidFill>
              <a:srgbClr val="8081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işļiḓè">
              <a:extLst>
                <a:ext uri="{FF2B5EF4-FFF2-40B4-BE49-F238E27FC236}">
                  <a16:creationId xmlns:a16="http://schemas.microsoft.com/office/drawing/2014/main" xmlns="" id="{D9E2A27D-C5E0-45F6-AAE8-6BC41434C237}"/>
                </a:ext>
              </a:extLst>
            </p:cNvPr>
            <p:cNvSpPr/>
            <p:nvPr/>
          </p:nvSpPr>
          <p:spPr bwMode="auto">
            <a:xfrm>
              <a:off x="5454462" y="2068538"/>
              <a:ext cx="1593271" cy="2189690"/>
            </a:xfrm>
            <a:custGeom>
              <a:avLst/>
              <a:gdLst>
                <a:gd name="T0" fmla="*/ 468 w 477"/>
                <a:gd name="T1" fmla="*/ 262 h 655"/>
                <a:gd name="T2" fmla="*/ 17 w 477"/>
                <a:gd name="T3" fmla="*/ 1 h 655"/>
                <a:gd name="T4" fmla="*/ 11 w 477"/>
                <a:gd name="T5" fmla="*/ 1 h 655"/>
                <a:gd name="T6" fmla="*/ 0 w 477"/>
                <a:gd name="T7" fmla="*/ 7 h 655"/>
                <a:gd name="T8" fmla="*/ 6 w 477"/>
                <a:gd name="T9" fmla="*/ 8 h 655"/>
                <a:gd name="T10" fmla="*/ 6 w 477"/>
                <a:gd name="T11" fmla="*/ 8 h 655"/>
                <a:gd name="T12" fmla="*/ 458 w 477"/>
                <a:gd name="T13" fmla="*/ 268 h 655"/>
                <a:gd name="T14" fmla="*/ 466 w 477"/>
                <a:gd name="T15" fmla="*/ 283 h 655"/>
                <a:gd name="T16" fmla="*/ 465 w 477"/>
                <a:gd name="T17" fmla="*/ 650 h 655"/>
                <a:gd name="T18" fmla="*/ 463 w 477"/>
                <a:gd name="T19" fmla="*/ 655 h 655"/>
                <a:gd name="T20" fmla="*/ 473 w 477"/>
                <a:gd name="T21" fmla="*/ 649 h 655"/>
                <a:gd name="T22" fmla="*/ 476 w 477"/>
                <a:gd name="T23" fmla="*/ 644 h 655"/>
                <a:gd name="T24" fmla="*/ 477 w 477"/>
                <a:gd name="T25" fmla="*/ 277 h 655"/>
                <a:gd name="T26" fmla="*/ 468 w 477"/>
                <a:gd name="T27" fmla="*/ 262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7" h="655">
                  <a:moveTo>
                    <a:pt x="468" y="262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5" y="0"/>
                    <a:pt x="12" y="0"/>
                    <a:pt x="11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4" y="6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458" y="268"/>
                    <a:pt x="458" y="268"/>
                    <a:pt x="458" y="268"/>
                  </a:cubicBezTo>
                  <a:cubicBezTo>
                    <a:pt x="462" y="271"/>
                    <a:pt x="466" y="278"/>
                    <a:pt x="466" y="283"/>
                  </a:cubicBezTo>
                  <a:cubicBezTo>
                    <a:pt x="465" y="650"/>
                    <a:pt x="465" y="650"/>
                    <a:pt x="465" y="650"/>
                  </a:cubicBezTo>
                  <a:cubicBezTo>
                    <a:pt x="465" y="653"/>
                    <a:pt x="464" y="655"/>
                    <a:pt x="463" y="655"/>
                  </a:cubicBezTo>
                  <a:cubicBezTo>
                    <a:pt x="473" y="649"/>
                    <a:pt x="473" y="649"/>
                    <a:pt x="473" y="649"/>
                  </a:cubicBezTo>
                  <a:cubicBezTo>
                    <a:pt x="475" y="648"/>
                    <a:pt x="476" y="646"/>
                    <a:pt x="476" y="644"/>
                  </a:cubicBezTo>
                  <a:cubicBezTo>
                    <a:pt x="477" y="277"/>
                    <a:pt x="477" y="277"/>
                    <a:pt x="477" y="277"/>
                  </a:cubicBezTo>
                  <a:cubicBezTo>
                    <a:pt x="477" y="271"/>
                    <a:pt x="473" y="265"/>
                    <a:pt x="468" y="262"/>
                  </a:cubicBezTo>
                  <a:close/>
                </a:path>
              </a:pathLst>
            </a:custGeom>
            <a:solidFill>
              <a:srgbClr val="2325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ṧ1iďe">
              <a:extLst>
                <a:ext uri="{FF2B5EF4-FFF2-40B4-BE49-F238E27FC236}">
                  <a16:creationId xmlns:a16="http://schemas.microsoft.com/office/drawing/2014/main" xmlns="" id="{77FA98A4-B767-4F9B-B2F5-9875FC9D85A0}"/>
                </a:ext>
              </a:extLst>
            </p:cNvPr>
            <p:cNvSpPr/>
            <p:nvPr/>
          </p:nvSpPr>
          <p:spPr bwMode="auto">
            <a:xfrm>
              <a:off x="6984284" y="2944132"/>
              <a:ext cx="63449" cy="70499"/>
            </a:xfrm>
            <a:custGeom>
              <a:avLst/>
              <a:gdLst>
                <a:gd name="T0" fmla="*/ 0 w 19"/>
                <a:gd name="T1" fmla="*/ 6 h 21"/>
                <a:gd name="T2" fmla="*/ 10 w 19"/>
                <a:gd name="T3" fmla="*/ 0 h 21"/>
                <a:gd name="T4" fmla="*/ 19 w 19"/>
                <a:gd name="T5" fmla="*/ 15 h 21"/>
                <a:gd name="T6" fmla="*/ 8 w 19"/>
                <a:gd name="T7" fmla="*/ 21 h 21"/>
                <a:gd name="T8" fmla="*/ 0 w 19"/>
                <a:gd name="T9" fmla="*/ 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0" y="6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5" y="3"/>
                    <a:pt x="19" y="9"/>
                    <a:pt x="19" y="15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16"/>
                    <a:pt x="4" y="9"/>
                    <a:pt x="0" y="6"/>
                  </a:cubicBezTo>
                  <a:close/>
                </a:path>
              </a:pathLst>
            </a:custGeom>
            <a:solidFill>
              <a:srgbClr val="4C4E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ṥļiḋe">
              <a:extLst>
                <a:ext uri="{FF2B5EF4-FFF2-40B4-BE49-F238E27FC236}">
                  <a16:creationId xmlns:a16="http://schemas.microsoft.com/office/drawing/2014/main" xmlns="" id="{CFB9A7E3-FF66-41F8-9735-022BADA3A794}"/>
                </a:ext>
              </a:extLst>
            </p:cNvPr>
            <p:cNvSpPr/>
            <p:nvPr/>
          </p:nvSpPr>
          <p:spPr bwMode="auto">
            <a:xfrm>
              <a:off x="5444592" y="2085458"/>
              <a:ext cx="1566482" cy="2182640"/>
            </a:xfrm>
            <a:custGeom>
              <a:avLst/>
              <a:gdLst>
                <a:gd name="T0" fmla="*/ 461 w 469"/>
                <a:gd name="T1" fmla="*/ 263 h 653"/>
                <a:gd name="T2" fmla="*/ 469 w 469"/>
                <a:gd name="T3" fmla="*/ 278 h 653"/>
                <a:gd name="T4" fmla="*/ 468 w 469"/>
                <a:gd name="T5" fmla="*/ 645 h 653"/>
                <a:gd name="T6" fmla="*/ 460 w 469"/>
                <a:gd name="T7" fmla="*/ 650 h 653"/>
                <a:gd name="T8" fmla="*/ 8 w 469"/>
                <a:gd name="T9" fmla="*/ 389 h 653"/>
                <a:gd name="T10" fmla="*/ 0 w 469"/>
                <a:gd name="T11" fmla="*/ 374 h 653"/>
                <a:gd name="T12" fmla="*/ 1 w 469"/>
                <a:gd name="T13" fmla="*/ 7 h 653"/>
                <a:gd name="T14" fmla="*/ 9 w 469"/>
                <a:gd name="T15" fmla="*/ 3 h 653"/>
                <a:gd name="T16" fmla="*/ 461 w 469"/>
                <a:gd name="T17" fmla="*/ 26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9" h="653">
                  <a:moveTo>
                    <a:pt x="461" y="263"/>
                  </a:moveTo>
                  <a:cubicBezTo>
                    <a:pt x="465" y="266"/>
                    <a:pt x="469" y="273"/>
                    <a:pt x="469" y="278"/>
                  </a:cubicBezTo>
                  <a:cubicBezTo>
                    <a:pt x="468" y="645"/>
                    <a:pt x="468" y="645"/>
                    <a:pt x="468" y="645"/>
                  </a:cubicBezTo>
                  <a:cubicBezTo>
                    <a:pt x="468" y="650"/>
                    <a:pt x="464" y="653"/>
                    <a:pt x="460" y="650"/>
                  </a:cubicBezTo>
                  <a:cubicBezTo>
                    <a:pt x="8" y="389"/>
                    <a:pt x="8" y="389"/>
                    <a:pt x="8" y="389"/>
                  </a:cubicBezTo>
                  <a:cubicBezTo>
                    <a:pt x="4" y="387"/>
                    <a:pt x="0" y="380"/>
                    <a:pt x="0" y="37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2"/>
                    <a:pt x="4" y="0"/>
                    <a:pt x="9" y="3"/>
                  </a:cubicBezTo>
                  <a:lnTo>
                    <a:pt x="461" y="26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ṣḷïḑé">
              <a:extLst>
                <a:ext uri="{FF2B5EF4-FFF2-40B4-BE49-F238E27FC236}">
                  <a16:creationId xmlns:a16="http://schemas.microsoft.com/office/drawing/2014/main" xmlns="" id="{1CD07168-03ED-4EA7-8438-62C20992474D}"/>
                </a:ext>
              </a:extLst>
            </p:cNvPr>
            <p:cNvSpPr/>
            <p:nvPr/>
          </p:nvSpPr>
          <p:spPr bwMode="auto">
            <a:xfrm>
              <a:off x="5508041" y="2179926"/>
              <a:ext cx="1445224" cy="1893595"/>
            </a:xfrm>
            <a:custGeom>
              <a:avLst/>
              <a:gdLst>
                <a:gd name="T0" fmla="*/ 1025 w 1025"/>
                <a:gd name="T1" fmla="*/ 592 h 1343"/>
                <a:gd name="T2" fmla="*/ 1025 w 1025"/>
                <a:gd name="T3" fmla="*/ 1343 h 1343"/>
                <a:gd name="T4" fmla="*/ 0 w 1025"/>
                <a:gd name="T5" fmla="*/ 751 h 1343"/>
                <a:gd name="T6" fmla="*/ 2 w 1025"/>
                <a:gd name="T7" fmla="*/ 0 h 1343"/>
                <a:gd name="T8" fmla="*/ 1025 w 1025"/>
                <a:gd name="T9" fmla="*/ 592 h 1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5" h="1343">
                  <a:moveTo>
                    <a:pt x="1025" y="592"/>
                  </a:moveTo>
                  <a:lnTo>
                    <a:pt x="1025" y="1343"/>
                  </a:lnTo>
                  <a:lnTo>
                    <a:pt x="0" y="751"/>
                  </a:lnTo>
                  <a:lnTo>
                    <a:pt x="2" y="0"/>
                  </a:lnTo>
                  <a:lnTo>
                    <a:pt x="1025" y="59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š1îḍe">
              <a:extLst>
                <a:ext uri="{FF2B5EF4-FFF2-40B4-BE49-F238E27FC236}">
                  <a16:creationId xmlns:a16="http://schemas.microsoft.com/office/drawing/2014/main" xmlns="" id="{F523322D-068B-4024-91DC-AFD1AAE654A7}"/>
                </a:ext>
              </a:extLst>
            </p:cNvPr>
            <p:cNvSpPr/>
            <p:nvPr/>
          </p:nvSpPr>
          <p:spPr bwMode="auto">
            <a:xfrm>
              <a:off x="6162269" y="3048470"/>
              <a:ext cx="126898" cy="156507"/>
            </a:xfrm>
            <a:custGeom>
              <a:avLst/>
              <a:gdLst>
                <a:gd name="T0" fmla="*/ 32 w 38"/>
                <a:gd name="T1" fmla="*/ 16 h 47"/>
                <a:gd name="T2" fmla="*/ 32 w 38"/>
                <a:gd name="T3" fmla="*/ 45 h 47"/>
                <a:gd name="T4" fmla="*/ 19 w 38"/>
                <a:gd name="T5" fmla="*/ 44 h 47"/>
                <a:gd name="T6" fmla="*/ 7 w 38"/>
                <a:gd name="T7" fmla="*/ 31 h 47"/>
                <a:gd name="T8" fmla="*/ 7 w 38"/>
                <a:gd name="T9" fmla="*/ 2 h 47"/>
                <a:gd name="T10" fmla="*/ 19 w 38"/>
                <a:gd name="T11" fmla="*/ 3 h 47"/>
                <a:gd name="T12" fmla="*/ 32 w 38"/>
                <a:gd name="T13" fmla="*/ 16 h 47"/>
                <a:gd name="T14" fmla="*/ 27 w 38"/>
                <a:gd name="T15" fmla="*/ 37 h 47"/>
                <a:gd name="T16" fmla="*/ 27 w 38"/>
                <a:gd name="T17" fmla="*/ 19 h 47"/>
                <a:gd name="T18" fmla="*/ 19 w 38"/>
                <a:gd name="T19" fmla="*/ 10 h 47"/>
                <a:gd name="T20" fmla="*/ 11 w 38"/>
                <a:gd name="T21" fmla="*/ 10 h 47"/>
                <a:gd name="T22" fmla="*/ 11 w 38"/>
                <a:gd name="T23" fmla="*/ 28 h 47"/>
                <a:gd name="T24" fmla="*/ 19 w 38"/>
                <a:gd name="T25" fmla="*/ 37 h 47"/>
                <a:gd name="T26" fmla="*/ 27 w 38"/>
                <a:gd name="T27" fmla="*/ 3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" h="47">
                  <a:moveTo>
                    <a:pt x="32" y="16"/>
                  </a:moveTo>
                  <a:cubicBezTo>
                    <a:pt x="38" y="28"/>
                    <a:pt x="38" y="41"/>
                    <a:pt x="32" y="45"/>
                  </a:cubicBezTo>
                  <a:cubicBezTo>
                    <a:pt x="28" y="47"/>
                    <a:pt x="24" y="46"/>
                    <a:pt x="19" y="44"/>
                  </a:cubicBezTo>
                  <a:cubicBezTo>
                    <a:pt x="15" y="41"/>
                    <a:pt x="10" y="37"/>
                    <a:pt x="7" y="31"/>
                  </a:cubicBezTo>
                  <a:cubicBezTo>
                    <a:pt x="0" y="19"/>
                    <a:pt x="0" y="6"/>
                    <a:pt x="7" y="2"/>
                  </a:cubicBezTo>
                  <a:cubicBezTo>
                    <a:pt x="10" y="0"/>
                    <a:pt x="15" y="1"/>
                    <a:pt x="19" y="3"/>
                  </a:cubicBezTo>
                  <a:cubicBezTo>
                    <a:pt x="24" y="6"/>
                    <a:pt x="28" y="11"/>
                    <a:pt x="32" y="16"/>
                  </a:cubicBezTo>
                  <a:close/>
                  <a:moveTo>
                    <a:pt x="27" y="37"/>
                  </a:moveTo>
                  <a:cubicBezTo>
                    <a:pt x="32" y="35"/>
                    <a:pt x="32" y="27"/>
                    <a:pt x="27" y="19"/>
                  </a:cubicBezTo>
                  <a:cubicBezTo>
                    <a:pt x="25" y="15"/>
                    <a:pt x="22" y="12"/>
                    <a:pt x="19" y="10"/>
                  </a:cubicBezTo>
                  <a:cubicBezTo>
                    <a:pt x="16" y="9"/>
                    <a:pt x="13" y="8"/>
                    <a:pt x="11" y="10"/>
                  </a:cubicBezTo>
                  <a:cubicBezTo>
                    <a:pt x="7" y="12"/>
                    <a:pt x="7" y="20"/>
                    <a:pt x="11" y="28"/>
                  </a:cubicBezTo>
                  <a:cubicBezTo>
                    <a:pt x="13" y="32"/>
                    <a:pt x="16" y="35"/>
                    <a:pt x="19" y="37"/>
                  </a:cubicBezTo>
                  <a:cubicBezTo>
                    <a:pt x="22" y="38"/>
                    <a:pt x="25" y="39"/>
                    <a:pt x="27" y="37"/>
                  </a:cubicBezTo>
                </a:path>
              </a:pathLst>
            </a:custGeom>
            <a:solidFill>
              <a:srgbClr val="FF5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iśľïḍé">
              <a:extLst>
                <a:ext uri="{FF2B5EF4-FFF2-40B4-BE49-F238E27FC236}">
                  <a16:creationId xmlns:a16="http://schemas.microsoft.com/office/drawing/2014/main" xmlns="" id="{90BB3C13-8541-410D-A2C4-0D8BAB37B75E}"/>
                </a:ext>
              </a:extLst>
            </p:cNvPr>
            <p:cNvSpPr/>
            <p:nvPr/>
          </p:nvSpPr>
          <p:spPr bwMode="auto">
            <a:xfrm>
              <a:off x="6001532" y="2836974"/>
              <a:ext cx="448372" cy="578089"/>
            </a:xfrm>
            <a:custGeom>
              <a:avLst/>
              <a:gdLst>
                <a:gd name="T0" fmla="*/ 123 w 134"/>
                <a:gd name="T1" fmla="*/ 126 h 173"/>
                <a:gd name="T2" fmla="*/ 131 w 134"/>
                <a:gd name="T3" fmla="*/ 147 h 173"/>
                <a:gd name="T4" fmla="*/ 116 w 134"/>
                <a:gd name="T5" fmla="*/ 146 h 173"/>
                <a:gd name="T6" fmla="*/ 118 w 134"/>
                <a:gd name="T7" fmla="*/ 166 h 173"/>
                <a:gd name="T8" fmla="*/ 102 w 134"/>
                <a:gd name="T9" fmla="*/ 157 h 173"/>
                <a:gd name="T10" fmla="*/ 98 w 134"/>
                <a:gd name="T11" fmla="*/ 173 h 173"/>
                <a:gd name="T12" fmla="*/ 83 w 134"/>
                <a:gd name="T13" fmla="*/ 158 h 173"/>
                <a:gd name="T14" fmla="*/ 73 w 134"/>
                <a:gd name="T15" fmla="*/ 167 h 173"/>
                <a:gd name="T16" fmla="*/ 61 w 134"/>
                <a:gd name="T17" fmla="*/ 147 h 173"/>
                <a:gd name="T18" fmla="*/ 46 w 134"/>
                <a:gd name="T19" fmla="*/ 148 h 173"/>
                <a:gd name="T20" fmla="*/ 40 w 134"/>
                <a:gd name="T21" fmla="*/ 127 h 173"/>
                <a:gd name="T22" fmla="*/ 24 w 134"/>
                <a:gd name="T23" fmla="*/ 120 h 173"/>
                <a:gd name="T24" fmla="*/ 23 w 134"/>
                <a:gd name="T25" fmla="*/ 101 h 173"/>
                <a:gd name="T26" fmla="*/ 7 w 134"/>
                <a:gd name="T27" fmla="*/ 87 h 173"/>
                <a:gd name="T28" fmla="*/ 13 w 134"/>
                <a:gd name="T29" fmla="*/ 73 h 173"/>
                <a:gd name="T30" fmla="*/ 0 w 134"/>
                <a:gd name="T31" fmla="*/ 54 h 173"/>
                <a:gd name="T32" fmla="*/ 12 w 134"/>
                <a:gd name="T33" fmla="*/ 47 h 173"/>
                <a:gd name="T34" fmla="*/ 4 w 134"/>
                <a:gd name="T35" fmla="*/ 26 h 173"/>
                <a:gd name="T36" fmla="*/ 18 w 134"/>
                <a:gd name="T37" fmla="*/ 27 h 173"/>
                <a:gd name="T38" fmla="*/ 16 w 134"/>
                <a:gd name="T39" fmla="*/ 7 h 173"/>
                <a:gd name="T40" fmla="*/ 33 w 134"/>
                <a:gd name="T41" fmla="*/ 16 h 173"/>
                <a:gd name="T42" fmla="*/ 37 w 134"/>
                <a:gd name="T43" fmla="*/ 0 h 173"/>
                <a:gd name="T44" fmla="*/ 52 w 134"/>
                <a:gd name="T45" fmla="*/ 16 h 173"/>
                <a:gd name="T46" fmla="*/ 62 w 134"/>
                <a:gd name="T47" fmla="*/ 6 h 173"/>
                <a:gd name="T48" fmla="*/ 74 w 134"/>
                <a:gd name="T49" fmla="*/ 26 h 173"/>
                <a:gd name="T50" fmla="*/ 88 w 134"/>
                <a:gd name="T51" fmla="*/ 25 h 173"/>
                <a:gd name="T52" fmla="*/ 95 w 134"/>
                <a:gd name="T53" fmla="*/ 46 h 173"/>
                <a:gd name="T54" fmla="*/ 111 w 134"/>
                <a:gd name="T55" fmla="*/ 53 h 173"/>
                <a:gd name="T56" fmla="*/ 112 w 134"/>
                <a:gd name="T57" fmla="*/ 72 h 173"/>
                <a:gd name="T58" fmla="*/ 127 w 134"/>
                <a:gd name="T59" fmla="*/ 86 h 173"/>
                <a:gd name="T60" fmla="*/ 122 w 134"/>
                <a:gd name="T61" fmla="*/ 100 h 173"/>
                <a:gd name="T62" fmla="*/ 134 w 134"/>
                <a:gd name="T63" fmla="*/ 119 h 173"/>
                <a:gd name="T64" fmla="*/ 98 w 134"/>
                <a:gd name="T65" fmla="*/ 140 h 173"/>
                <a:gd name="T66" fmla="*/ 68 w 134"/>
                <a:gd name="T67" fmla="*/ 37 h 173"/>
                <a:gd name="T68" fmla="*/ 37 w 134"/>
                <a:gd name="T69" fmla="*/ 104 h 173"/>
                <a:gd name="T70" fmla="*/ 98 w 134"/>
                <a:gd name="T71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4" h="173">
                  <a:moveTo>
                    <a:pt x="134" y="131"/>
                  </a:moveTo>
                  <a:cubicBezTo>
                    <a:pt x="123" y="126"/>
                    <a:pt x="123" y="126"/>
                    <a:pt x="123" y="126"/>
                  </a:cubicBezTo>
                  <a:cubicBezTo>
                    <a:pt x="123" y="130"/>
                    <a:pt x="122" y="133"/>
                    <a:pt x="122" y="135"/>
                  </a:cubicBezTo>
                  <a:cubicBezTo>
                    <a:pt x="122" y="135"/>
                    <a:pt x="122" y="135"/>
                    <a:pt x="131" y="147"/>
                  </a:cubicBezTo>
                  <a:cubicBezTo>
                    <a:pt x="131" y="147"/>
                    <a:pt x="131" y="147"/>
                    <a:pt x="127" y="156"/>
                  </a:cubicBezTo>
                  <a:cubicBezTo>
                    <a:pt x="127" y="156"/>
                    <a:pt x="127" y="156"/>
                    <a:pt x="116" y="146"/>
                  </a:cubicBezTo>
                  <a:cubicBezTo>
                    <a:pt x="115" y="149"/>
                    <a:pt x="113" y="150"/>
                    <a:pt x="111" y="152"/>
                  </a:cubicBezTo>
                  <a:cubicBezTo>
                    <a:pt x="111" y="152"/>
                    <a:pt x="111" y="152"/>
                    <a:pt x="118" y="166"/>
                  </a:cubicBezTo>
                  <a:cubicBezTo>
                    <a:pt x="118" y="166"/>
                    <a:pt x="118" y="166"/>
                    <a:pt x="111" y="170"/>
                  </a:cubicBezTo>
                  <a:cubicBezTo>
                    <a:pt x="111" y="170"/>
                    <a:pt x="111" y="170"/>
                    <a:pt x="102" y="157"/>
                  </a:cubicBezTo>
                  <a:cubicBezTo>
                    <a:pt x="100" y="158"/>
                    <a:pt x="97" y="159"/>
                    <a:pt x="95" y="159"/>
                  </a:cubicBezTo>
                  <a:cubicBezTo>
                    <a:pt x="95" y="159"/>
                    <a:pt x="95" y="159"/>
                    <a:pt x="98" y="173"/>
                  </a:cubicBezTo>
                  <a:cubicBezTo>
                    <a:pt x="98" y="173"/>
                    <a:pt x="98" y="173"/>
                    <a:pt x="88" y="172"/>
                  </a:cubicBezTo>
                  <a:cubicBezTo>
                    <a:pt x="88" y="172"/>
                    <a:pt x="88" y="172"/>
                    <a:pt x="83" y="158"/>
                  </a:cubicBezTo>
                  <a:cubicBezTo>
                    <a:pt x="80" y="157"/>
                    <a:pt x="77" y="156"/>
                    <a:pt x="74" y="154"/>
                  </a:cubicBezTo>
                  <a:cubicBezTo>
                    <a:pt x="74" y="154"/>
                    <a:pt x="74" y="154"/>
                    <a:pt x="73" y="167"/>
                  </a:cubicBezTo>
                  <a:cubicBezTo>
                    <a:pt x="73" y="167"/>
                    <a:pt x="73" y="167"/>
                    <a:pt x="62" y="161"/>
                  </a:cubicBezTo>
                  <a:cubicBezTo>
                    <a:pt x="62" y="161"/>
                    <a:pt x="62" y="161"/>
                    <a:pt x="61" y="147"/>
                  </a:cubicBezTo>
                  <a:cubicBezTo>
                    <a:pt x="58" y="145"/>
                    <a:pt x="55" y="142"/>
                    <a:pt x="52" y="140"/>
                  </a:cubicBezTo>
                  <a:cubicBezTo>
                    <a:pt x="52" y="140"/>
                    <a:pt x="52" y="140"/>
                    <a:pt x="46" y="148"/>
                  </a:cubicBezTo>
                  <a:cubicBezTo>
                    <a:pt x="46" y="148"/>
                    <a:pt x="46" y="148"/>
                    <a:pt x="37" y="138"/>
                  </a:cubicBezTo>
                  <a:cubicBezTo>
                    <a:pt x="37" y="138"/>
                    <a:pt x="37" y="138"/>
                    <a:pt x="40" y="127"/>
                  </a:cubicBezTo>
                  <a:cubicBezTo>
                    <a:pt x="37" y="124"/>
                    <a:pt x="35" y="121"/>
                    <a:pt x="32" y="117"/>
                  </a:cubicBezTo>
                  <a:cubicBezTo>
                    <a:pt x="32" y="117"/>
                    <a:pt x="32" y="117"/>
                    <a:pt x="24" y="120"/>
                  </a:cubicBezTo>
                  <a:cubicBezTo>
                    <a:pt x="24" y="120"/>
                    <a:pt x="24" y="120"/>
                    <a:pt x="16" y="107"/>
                  </a:cubicBezTo>
                  <a:cubicBezTo>
                    <a:pt x="16" y="107"/>
                    <a:pt x="16" y="107"/>
                    <a:pt x="23" y="101"/>
                  </a:cubicBezTo>
                  <a:cubicBezTo>
                    <a:pt x="21" y="97"/>
                    <a:pt x="20" y="94"/>
                    <a:pt x="18" y="90"/>
                  </a:cubicBezTo>
                  <a:cubicBezTo>
                    <a:pt x="18" y="90"/>
                    <a:pt x="18" y="90"/>
                    <a:pt x="7" y="87"/>
                  </a:cubicBezTo>
                  <a:cubicBezTo>
                    <a:pt x="7" y="87"/>
                    <a:pt x="7" y="87"/>
                    <a:pt x="3" y="73"/>
                  </a:cubicBezTo>
                  <a:cubicBezTo>
                    <a:pt x="3" y="73"/>
                    <a:pt x="3" y="73"/>
                    <a:pt x="13" y="73"/>
                  </a:cubicBezTo>
                  <a:cubicBezTo>
                    <a:pt x="13" y="69"/>
                    <a:pt x="12" y="66"/>
                    <a:pt x="12" y="62"/>
                  </a:cubicBezTo>
                  <a:cubicBezTo>
                    <a:pt x="12" y="62"/>
                    <a:pt x="12" y="62"/>
                    <a:pt x="0" y="54"/>
                  </a:cubicBezTo>
                  <a:cubicBezTo>
                    <a:pt x="0" y="54"/>
                    <a:pt x="0" y="54"/>
                    <a:pt x="1" y="42"/>
                  </a:cubicBezTo>
                  <a:cubicBezTo>
                    <a:pt x="1" y="42"/>
                    <a:pt x="1" y="42"/>
                    <a:pt x="12" y="47"/>
                  </a:cubicBezTo>
                  <a:cubicBezTo>
                    <a:pt x="12" y="44"/>
                    <a:pt x="13" y="41"/>
                    <a:pt x="13" y="38"/>
                  </a:cubicBezTo>
                  <a:cubicBezTo>
                    <a:pt x="13" y="38"/>
                    <a:pt x="13" y="38"/>
                    <a:pt x="4" y="26"/>
                  </a:cubicBezTo>
                  <a:cubicBezTo>
                    <a:pt x="4" y="26"/>
                    <a:pt x="4" y="26"/>
                    <a:pt x="8" y="17"/>
                  </a:cubicBezTo>
                  <a:cubicBezTo>
                    <a:pt x="8" y="17"/>
                    <a:pt x="8" y="17"/>
                    <a:pt x="18" y="27"/>
                  </a:cubicBezTo>
                  <a:cubicBezTo>
                    <a:pt x="20" y="25"/>
                    <a:pt x="22" y="23"/>
                    <a:pt x="23" y="21"/>
                  </a:cubicBezTo>
                  <a:cubicBezTo>
                    <a:pt x="23" y="21"/>
                    <a:pt x="23" y="21"/>
                    <a:pt x="16" y="7"/>
                  </a:cubicBezTo>
                  <a:cubicBezTo>
                    <a:pt x="16" y="7"/>
                    <a:pt x="16" y="7"/>
                    <a:pt x="24" y="3"/>
                  </a:cubicBezTo>
                  <a:cubicBezTo>
                    <a:pt x="24" y="3"/>
                    <a:pt x="24" y="3"/>
                    <a:pt x="33" y="16"/>
                  </a:cubicBezTo>
                  <a:cubicBezTo>
                    <a:pt x="35" y="15"/>
                    <a:pt x="37" y="15"/>
                    <a:pt x="40" y="14"/>
                  </a:cubicBezTo>
                  <a:cubicBezTo>
                    <a:pt x="40" y="14"/>
                    <a:pt x="40" y="14"/>
                    <a:pt x="37" y="0"/>
                  </a:cubicBezTo>
                  <a:cubicBezTo>
                    <a:pt x="37" y="0"/>
                    <a:pt x="37" y="0"/>
                    <a:pt x="47" y="1"/>
                  </a:cubicBezTo>
                  <a:cubicBezTo>
                    <a:pt x="47" y="1"/>
                    <a:pt x="47" y="1"/>
                    <a:pt x="52" y="16"/>
                  </a:cubicBezTo>
                  <a:cubicBezTo>
                    <a:pt x="55" y="16"/>
                    <a:pt x="58" y="17"/>
                    <a:pt x="61" y="19"/>
                  </a:cubicBezTo>
                  <a:cubicBezTo>
                    <a:pt x="61" y="19"/>
                    <a:pt x="61" y="19"/>
                    <a:pt x="62" y="6"/>
                  </a:cubicBezTo>
                  <a:cubicBezTo>
                    <a:pt x="62" y="6"/>
                    <a:pt x="62" y="6"/>
                    <a:pt x="73" y="13"/>
                  </a:cubicBezTo>
                  <a:cubicBezTo>
                    <a:pt x="73" y="13"/>
                    <a:pt x="73" y="13"/>
                    <a:pt x="74" y="26"/>
                  </a:cubicBezTo>
                  <a:cubicBezTo>
                    <a:pt x="77" y="28"/>
                    <a:pt x="80" y="31"/>
                    <a:pt x="83" y="33"/>
                  </a:cubicBezTo>
                  <a:cubicBezTo>
                    <a:pt x="83" y="33"/>
                    <a:pt x="83" y="33"/>
                    <a:pt x="88" y="25"/>
                  </a:cubicBezTo>
                  <a:cubicBezTo>
                    <a:pt x="88" y="25"/>
                    <a:pt x="88" y="25"/>
                    <a:pt x="98" y="35"/>
                  </a:cubicBezTo>
                  <a:cubicBezTo>
                    <a:pt x="98" y="35"/>
                    <a:pt x="98" y="35"/>
                    <a:pt x="95" y="46"/>
                  </a:cubicBezTo>
                  <a:cubicBezTo>
                    <a:pt x="98" y="49"/>
                    <a:pt x="100" y="53"/>
                    <a:pt x="102" y="56"/>
                  </a:cubicBezTo>
                  <a:cubicBezTo>
                    <a:pt x="102" y="56"/>
                    <a:pt x="102" y="56"/>
                    <a:pt x="111" y="53"/>
                  </a:cubicBezTo>
                  <a:cubicBezTo>
                    <a:pt x="111" y="53"/>
                    <a:pt x="111" y="53"/>
                    <a:pt x="119" y="66"/>
                  </a:cubicBezTo>
                  <a:cubicBezTo>
                    <a:pt x="119" y="66"/>
                    <a:pt x="119" y="66"/>
                    <a:pt x="112" y="72"/>
                  </a:cubicBezTo>
                  <a:cubicBezTo>
                    <a:pt x="113" y="76"/>
                    <a:pt x="115" y="80"/>
                    <a:pt x="117" y="84"/>
                  </a:cubicBezTo>
                  <a:cubicBezTo>
                    <a:pt x="117" y="84"/>
                    <a:pt x="117" y="84"/>
                    <a:pt x="127" y="86"/>
                  </a:cubicBezTo>
                  <a:cubicBezTo>
                    <a:pt x="127" y="86"/>
                    <a:pt x="127" y="86"/>
                    <a:pt x="131" y="100"/>
                  </a:cubicBezTo>
                  <a:cubicBezTo>
                    <a:pt x="131" y="100"/>
                    <a:pt x="131" y="100"/>
                    <a:pt x="122" y="100"/>
                  </a:cubicBezTo>
                  <a:cubicBezTo>
                    <a:pt x="122" y="104"/>
                    <a:pt x="123" y="108"/>
                    <a:pt x="123" y="111"/>
                  </a:cubicBezTo>
                  <a:cubicBezTo>
                    <a:pt x="123" y="111"/>
                    <a:pt x="123" y="111"/>
                    <a:pt x="134" y="119"/>
                  </a:cubicBezTo>
                  <a:cubicBezTo>
                    <a:pt x="134" y="119"/>
                    <a:pt x="134" y="119"/>
                    <a:pt x="134" y="131"/>
                  </a:cubicBezTo>
                  <a:close/>
                  <a:moveTo>
                    <a:pt x="98" y="140"/>
                  </a:moveTo>
                  <a:cubicBezTo>
                    <a:pt x="115" y="130"/>
                    <a:pt x="115" y="98"/>
                    <a:pt x="98" y="69"/>
                  </a:cubicBezTo>
                  <a:cubicBezTo>
                    <a:pt x="90" y="55"/>
                    <a:pt x="79" y="43"/>
                    <a:pt x="68" y="37"/>
                  </a:cubicBezTo>
                  <a:cubicBezTo>
                    <a:pt x="56" y="30"/>
                    <a:pt x="45" y="29"/>
                    <a:pt x="37" y="34"/>
                  </a:cubicBezTo>
                  <a:cubicBezTo>
                    <a:pt x="20" y="43"/>
                    <a:pt x="20" y="75"/>
                    <a:pt x="37" y="104"/>
                  </a:cubicBezTo>
                  <a:cubicBezTo>
                    <a:pt x="45" y="119"/>
                    <a:pt x="56" y="130"/>
                    <a:pt x="67" y="137"/>
                  </a:cubicBezTo>
                  <a:cubicBezTo>
                    <a:pt x="78" y="143"/>
                    <a:pt x="89" y="145"/>
                    <a:pt x="98" y="140"/>
                  </a:cubicBezTo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sḷidê">
              <a:extLst>
                <a:ext uri="{FF2B5EF4-FFF2-40B4-BE49-F238E27FC236}">
                  <a16:creationId xmlns:a16="http://schemas.microsoft.com/office/drawing/2014/main" xmlns="" id="{619D3AC8-B908-41AE-8B88-75AD6C23177B}"/>
                </a:ext>
              </a:extLst>
            </p:cNvPr>
            <p:cNvSpPr/>
            <p:nvPr/>
          </p:nvSpPr>
          <p:spPr bwMode="auto">
            <a:xfrm>
              <a:off x="5711077" y="2697387"/>
              <a:ext cx="1032101" cy="861494"/>
            </a:xfrm>
            <a:custGeom>
              <a:avLst/>
              <a:gdLst>
                <a:gd name="T0" fmla="*/ 732 w 732"/>
                <a:gd name="T1" fmla="*/ 517 h 611"/>
                <a:gd name="T2" fmla="*/ 566 w 732"/>
                <a:gd name="T3" fmla="*/ 611 h 611"/>
                <a:gd name="T4" fmla="*/ 536 w 732"/>
                <a:gd name="T5" fmla="*/ 557 h 611"/>
                <a:gd name="T6" fmla="*/ 671 w 732"/>
                <a:gd name="T7" fmla="*/ 481 h 611"/>
                <a:gd name="T8" fmla="*/ 536 w 732"/>
                <a:gd name="T9" fmla="*/ 249 h 611"/>
                <a:gd name="T10" fmla="*/ 566 w 732"/>
                <a:gd name="T11" fmla="*/ 230 h 611"/>
                <a:gd name="T12" fmla="*/ 732 w 732"/>
                <a:gd name="T13" fmla="*/ 517 h 611"/>
                <a:gd name="T14" fmla="*/ 166 w 732"/>
                <a:gd name="T15" fmla="*/ 0 h 611"/>
                <a:gd name="T16" fmla="*/ 0 w 732"/>
                <a:gd name="T17" fmla="*/ 95 h 611"/>
                <a:gd name="T18" fmla="*/ 166 w 732"/>
                <a:gd name="T19" fmla="*/ 379 h 611"/>
                <a:gd name="T20" fmla="*/ 197 w 732"/>
                <a:gd name="T21" fmla="*/ 362 h 611"/>
                <a:gd name="T22" fmla="*/ 62 w 732"/>
                <a:gd name="T23" fmla="*/ 130 h 611"/>
                <a:gd name="T24" fmla="*/ 197 w 732"/>
                <a:gd name="T25" fmla="*/ 52 h 611"/>
                <a:gd name="T26" fmla="*/ 166 w 732"/>
                <a:gd name="T27" fmla="*/ 0 h 6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2" h="611">
                  <a:moveTo>
                    <a:pt x="732" y="517"/>
                  </a:moveTo>
                  <a:lnTo>
                    <a:pt x="566" y="611"/>
                  </a:lnTo>
                  <a:lnTo>
                    <a:pt x="536" y="557"/>
                  </a:lnTo>
                  <a:lnTo>
                    <a:pt x="671" y="481"/>
                  </a:lnTo>
                  <a:lnTo>
                    <a:pt x="536" y="249"/>
                  </a:lnTo>
                  <a:lnTo>
                    <a:pt x="566" y="230"/>
                  </a:lnTo>
                  <a:lnTo>
                    <a:pt x="732" y="517"/>
                  </a:lnTo>
                  <a:close/>
                  <a:moveTo>
                    <a:pt x="166" y="0"/>
                  </a:moveTo>
                  <a:lnTo>
                    <a:pt x="0" y="95"/>
                  </a:lnTo>
                  <a:lnTo>
                    <a:pt x="166" y="379"/>
                  </a:lnTo>
                  <a:lnTo>
                    <a:pt x="197" y="362"/>
                  </a:lnTo>
                  <a:lnTo>
                    <a:pt x="62" y="130"/>
                  </a:lnTo>
                  <a:lnTo>
                    <a:pt x="197" y="52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íśḷíďé">
              <a:extLst>
                <a:ext uri="{FF2B5EF4-FFF2-40B4-BE49-F238E27FC236}">
                  <a16:creationId xmlns:a16="http://schemas.microsoft.com/office/drawing/2014/main" xmlns="" id="{8CA59934-4064-4583-BB3F-FC4917AAAD70}"/>
                </a:ext>
              </a:extLst>
            </p:cNvPr>
            <p:cNvSpPr/>
            <p:nvPr/>
          </p:nvSpPr>
          <p:spPr bwMode="auto">
            <a:xfrm>
              <a:off x="5505221" y="2172876"/>
              <a:ext cx="1455094" cy="1907695"/>
            </a:xfrm>
            <a:custGeom>
              <a:avLst/>
              <a:gdLst>
                <a:gd name="T0" fmla="*/ 2 w 1032"/>
                <a:gd name="T1" fmla="*/ 0 h 1353"/>
                <a:gd name="T2" fmla="*/ 1032 w 1032"/>
                <a:gd name="T3" fmla="*/ 595 h 1353"/>
                <a:gd name="T4" fmla="*/ 1030 w 1032"/>
                <a:gd name="T5" fmla="*/ 1353 h 1353"/>
                <a:gd name="T6" fmla="*/ 0 w 1032"/>
                <a:gd name="T7" fmla="*/ 758 h 1353"/>
                <a:gd name="T8" fmla="*/ 2 w 1032"/>
                <a:gd name="T9" fmla="*/ 0 h 1353"/>
                <a:gd name="T10" fmla="*/ 1025 w 1032"/>
                <a:gd name="T11" fmla="*/ 1343 h 1353"/>
                <a:gd name="T12" fmla="*/ 1025 w 1032"/>
                <a:gd name="T13" fmla="*/ 599 h 1353"/>
                <a:gd name="T14" fmla="*/ 7 w 1032"/>
                <a:gd name="T15" fmla="*/ 9 h 1353"/>
                <a:gd name="T16" fmla="*/ 4 w 1032"/>
                <a:gd name="T17" fmla="*/ 756 h 1353"/>
                <a:gd name="T18" fmla="*/ 1025 w 1032"/>
                <a:gd name="T19" fmla="*/ 1343 h 1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2" h="1353">
                  <a:moveTo>
                    <a:pt x="2" y="0"/>
                  </a:moveTo>
                  <a:lnTo>
                    <a:pt x="1032" y="595"/>
                  </a:lnTo>
                  <a:lnTo>
                    <a:pt x="1030" y="1353"/>
                  </a:lnTo>
                  <a:lnTo>
                    <a:pt x="0" y="758"/>
                  </a:lnTo>
                  <a:lnTo>
                    <a:pt x="2" y="0"/>
                  </a:lnTo>
                  <a:close/>
                  <a:moveTo>
                    <a:pt x="1025" y="1343"/>
                  </a:moveTo>
                  <a:lnTo>
                    <a:pt x="1025" y="599"/>
                  </a:lnTo>
                  <a:lnTo>
                    <a:pt x="7" y="9"/>
                  </a:lnTo>
                  <a:lnTo>
                    <a:pt x="4" y="756"/>
                  </a:lnTo>
                  <a:lnTo>
                    <a:pt x="1025" y="1343"/>
                  </a:lnTo>
                  <a:close/>
                </a:path>
              </a:pathLst>
            </a:custGeom>
            <a:solidFill>
              <a:srgbClr val="6465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ŝḷíḍê">
              <a:extLst>
                <a:ext uri="{FF2B5EF4-FFF2-40B4-BE49-F238E27FC236}">
                  <a16:creationId xmlns:a16="http://schemas.microsoft.com/office/drawing/2014/main" xmlns="" id="{97235B75-8D91-44F0-9C02-EBBA6B4127F9}"/>
                </a:ext>
              </a:extLst>
            </p:cNvPr>
            <p:cNvSpPr/>
            <p:nvPr/>
          </p:nvSpPr>
          <p:spPr bwMode="auto">
            <a:xfrm>
              <a:off x="5505221" y="2172876"/>
              <a:ext cx="1455094" cy="1907695"/>
            </a:xfrm>
            <a:custGeom>
              <a:avLst/>
              <a:gdLst>
                <a:gd name="T0" fmla="*/ 2 w 1032"/>
                <a:gd name="T1" fmla="*/ 0 h 1353"/>
                <a:gd name="T2" fmla="*/ 1032 w 1032"/>
                <a:gd name="T3" fmla="*/ 595 h 1353"/>
                <a:gd name="T4" fmla="*/ 1030 w 1032"/>
                <a:gd name="T5" fmla="*/ 1353 h 1353"/>
                <a:gd name="T6" fmla="*/ 0 w 1032"/>
                <a:gd name="T7" fmla="*/ 758 h 1353"/>
                <a:gd name="T8" fmla="*/ 2 w 1032"/>
                <a:gd name="T9" fmla="*/ 0 h 1353"/>
                <a:gd name="T10" fmla="*/ 1025 w 1032"/>
                <a:gd name="T11" fmla="*/ 1343 h 1353"/>
                <a:gd name="T12" fmla="*/ 1025 w 1032"/>
                <a:gd name="T13" fmla="*/ 599 h 1353"/>
                <a:gd name="T14" fmla="*/ 7 w 1032"/>
                <a:gd name="T15" fmla="*/ 9 h 1353"/>
                <a:gd name="T16" fmla="*/ 4 w 1032"/>
                <a:gd name="T17" fmla="*/ 756 h 1353"/>
                <a:gd name="T18" fmla="*/ 1025 w 1032"/>
                <a:gd name="T19" fmla="*/ 1343 h 1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32" h="1353">
                  <a:moveTo>
                    <a:pt x="2" y="0"/>
                  </a:moveTo>
                  <a:lnTo>
                    <a:pt x="1032" y="595"/>
                  </a:lnTo>
                  <a:lnTo>
                    <a:pt x="1030" y="1353"/>
                  </a:lnTo>
                  <a:lnTo>
                    <a:pt x="0" y="758"/>
                  </a:lnTo>
                  <a:lnTo>
                    <a:pt x="2" y="0"/>
                  </a:lnTo>
                  <a:moveTo>
                    <a:pt x="1025" y="1343"/>
                  </a:moveTo>
                  <a:lnTo>
                    <a:pt x="1025" y="599"/>
                  </a:lnTo>
                  <a:lnTo>
                    <a:pt x="7" y="9"/>
                  </a:lnTo>
                  <a:lnTo>
                    <a:pt x="4" y="756"/>
                  </a:lnTo>
                  <a:lnTo>
                    <a:pt x="1025" y="134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4C6A53F3-5587-49BE-83BE-E5141D24FD98}"/>
              </a:ext>
            </a:extLst>
          </p:cNvPr>
          <p:cNvSpPr/>
          <p:nvPr/>
        </p:nvSpPr>
        <p:spPr>
          <a:xfrm>
            <a:off x="3546105" y="4621034"/>
            <a:ext cx="9849541" cy="1656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不与任何一种计算框架耦合，只参与计算资源（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CPU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、内存等）的分配以及计算任务的调度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5" name="ïṩľídè">
            <a:extLst>
              <a:ext uri="{FF2B5EF4-FFF2-40B4-BE49-F238E27FC236}">
                <a16:creationId xmlns:a16="http://schemas.microsoft.com/office/drawing/2014/main" xmlns="" id="{C97A9FBD-5196-45CD-BA54-2CD81102735F}"/>
              </a:ext>
            </a:extLst>
          </p:cNvPr>
          <p:cNvSpPr/>
          <p:nvPr/>
        </p:nvSpPr>
        <p:spPr>
          <a:xfrm>
            <a:off x="2800128" y="4894803"/>
            <a:ext cx="576087" cy="601837"/>
          </a:xfrm>
          <a:custGeom>
            <a:avLst/>
            <a:gdLst>
              <a:gd name="T0" fmla="*/ 213 w 427"/>
              <a:gd name="T1" fmla="*/ 0 h 427"/>
              <a:gd name="T2" fmla="*/ 0 w 427"/>
              <a:gd name="T3" fmla="*/ 213 h 427"/>
              <a:gd name="T4" fmla="*/ 213 w 427"/>
              <a:gd name="T5" fmla="*/ 427 h 427"/>
              <a:gd name="T6" fmla="*/ 427 w 427"/>
              <a:gd name="T7" fmla="*/ 213 h 427"/>
              <a:gd name="T8" fmla="*/ 213 w 427"/>
              <a:gd name="T9" fmla="*/ 0 h 427"/>
              <a:gd name="T10" fmla="*/ 180 w 427"/>
              <a:gd name="T11" fmla="*/ 312 h 427"/>
              <a:gd name="T12" fmla="*/ 82 w 427"/>
              <a:gd name="T13" fmla="*/ 214 h 427"/>
              <a:gd name="T14" fmla="*/ 120 w 427"/>
              <a:gd name="T15" fmla="*/ 176 h 427"/>
              <a:gd name="T16" fmla="*/ 180 w 427"/>
              <a:gd name="T17" fmla="*/ 236 h 427"/>
              <a:gd name="T18" fmla="*/ 308 w 427"/>
              <a:gd name="T19" fmla="*/ 108 h 427"/>
              <a:gd name="T20" fmla="*/ 346 w 427"/>
              <a:gd name="T21" fmla="*/ 146 h 427"/>
              <a:gd name="T22" fmla="*/ 180 w 427"/>
              <a:gd name="T23" fmla="*/ 312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7" h="427">
                <a:moveTo>
                  <a:pt x="213" y="0"/>
                </a:moveTo>
                <a:cubicBezTo>
                  <a:pt x="96" y="0"/>
                  <a:pt x="0" y="96"/>
                  <a:pt x="0" y="213"/>
                </a:cubicBezTo>
                <a:cubicBezTo>
                  <a:pt x="0" y="331"/>
                  <a:pt x="96" y="427"/>
                  <a:pt x="213" y="427"/>
                </a:cubicBezTo>
                <a:cubicBezTo>
                  <a:pt x="331" y="427"/>
                  <a:pt x="427" y="331"/>
                  <a:pt x="427" y="213"/>
                </a:cubicBezTo>
                <a:cubicBezTo>
                  <a:pt x="427" y="96"/>
                  <a:pt x="331" y="0"/>
                  <a:pt x="213" y="0"/>
                </a:cubicBezTo>
                <a:close/>
                <a:moveTo>
                  <a:pt x="180" y="312"/>
                </a:moveTo>
                <a:lnTo>
                  <a:pt x="82" y="214"/>
                </a:lnTo>
                <a:lnTo>
                  <a:pt x="120" y="176"/>
                </a:lnTo>
                <a:lnTo>
                  <a:pt x="180" y="236"/>
                </a:lnTo>
                <a:lnTo>
                  <a:pt x="308" y="108"/>
                </a:lnTo>
                <a:lnTo>
                  <a:pt x="346" y="146"/>
                </a:lnTo>
                <a:lnTo>
                  <a:pt x="180" y="312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1600" dirty="0">
              <a:cs typeface="+mn-ea"/>
              <a:sym typeface="+mn-lt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238693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8" grpId="0" animBg="1"/>
      <p:bldP spid="10" grpId="0"/>
      <p:bldP spid="16" grpId="0" animBg="1"/>
      <p:bldP spid="2" grpId="0"/>
      <p:bldP spid="6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基于</a:t>
            </a: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的计算框架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44308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C2F70476-27A4-4694-82D3-DEB74E753A95}"/>
              </a:ext>
            </a:extLst>
          </p:cNvPr>
          <p:cNvSpPr txBox="1"/>
          <p:nvPr/>
        </p:nvSpPr>
        <p:spPr>
          <a:xfrm>
            <a:off x="3006771" y="2731923"/>
            <a:ext cx="6457269" cy="1656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离线计算框架：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MapReduce </a:t>
            </a:r>
          </a:p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内存计算框架：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Spark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E87ED63C-F501-4825-B0B7-D1077F2F54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733" y="4756494"/>
            <a:ext cx="12075583" cy="3917829"/>
          </a:xfrm>
          <a:prstGeom prst="roundRect">
            <a:avLst>
              <a:gd name="adj" fmla="val 252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0302AF7B-E912-43DD-8959-E73C83CBF864}"/>
              </a:ext>
            </a:extLst>
          </p:cNvPr>
          <p:cNvSpPr txBox="1"/>
          <p:nvPr/>
        </p:nvSpPr>
        <p:spPr>
          <a:xfrm>
            <a:off x="10152932" y="2731923"/>
            <a:ext cx="5417857" cy="1656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Storm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：流式计算框架</a:t>
            </a:r>
          </a:p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Tez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：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DAG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计算框架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349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离线计算框架</a:t>
            </a: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689088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C2F70476-27A4-4694-82D3-DEB74E753A95}"/>
              </a:ext>
            </a:extLst>
          </p:cNvPr>
          <p:cNvSpPr txBox="1"/>
          <p:nvPr/>
        </p:nvSpPr>
        <p:spPr>
          <a:xfrm>
            <a:off x="3546105" y="2681419"/>
            <a:ext cx="11926527" cy="2487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将计算过程分为两个阶段，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Map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Reduce</a:t>
            </a:r>
          </a:p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Map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阶段并行处理输入数据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Reduce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阶段对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Map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结果进行汇总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8" name="ïṩľídè">
            <a:extLst>
              <a:ext uri="{FF2B5EF4-FFF2-40B4-BE49-F238E27FC236}">
                <a16:creationId xmlns:a16="http://schemas.microsoft.com/office/drawing/2014/main" xmlns="" id="{4E9BEAC0-62D4-494F-A0DF-3ACD4EA52951}"/>
              </a:ext>
            </a:extLst>
          </p:cNvPr>
          <p:cNvSpPr/>
          <p:nvPr/>
        </p:nvSpPr>
        <p:spPr>
          <a:xfrm>
            <a:off x="2800128" y="2924306"/>
            <a:ext cx="576087" cy="601837"/>
          </a:xfrm>
          <a:custGeom>
            <a:avLst/>
            <a:gdLst>
              <a:gd name="T0" fmla="*/ 213 w 427"/>
              <a:gd name="T1" fmla="*/ 0 h 427"/>
              <a:gd name="T2" fmla="*/ 0 w 427"/>
              <a:gd name="T3" fmla="*/ 213 h 427"/>
              <a:gd name="T4" fmla="*/ 213 w 427"/>
              <a:gd name="T5" fmla="*/ 427 h 427"/>
              <a:gd name="T6" fmla="*/ 427 w 427"/>
              <a:gd name="T7" fmla="*/ 213 h 427"/>
              <a:gd name="T8" fmla="*/ 213 w 427"/>
              <a:gd name="T9" fmla="*/ 0 h 427"/>
              <a:gd name="T10" fmla="*/ 180 w 427"/>
              <a:gd name="T11" fmla="*/ 312 h 427"/>
              <a:gd name="T12" fmla="*/ 82 w 427"/>
              <a:gd name="T13" fmla="*/ 214 h 427"/>
              <a:gd name="T14" fmla="*/ 120 w 427"/>
              <a:gd name="T15" fmla="*/ 176 h 427"/>
              <a:gd name="T16" fmla="*/ 180 w 427"/>
              <a:gd name="T17" fmla="*/ 236 h 427"/>
              <a:gd name="T18" fmla="*/ 308 w 427"/>
              <a:gd name="T19" fmla="*/ 108 h 427"/>
              <a:gd name="T20" fmla="*/ 346 w 427"/>
              <a:gd name="T21" fmla="*/ 146 h 427"/>
              <a:gd name="T22" fmla="*/ 180 w 427"/>
              <a:gd name="T23" fmla="*/ 312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7" h="427">
                <a:moveTo>
                  <a:pt x="213" y="0"/>
                </a:moveTo>
                <a:cubicBezTo>
                  <a:pt x="96" y="0"/>
                  <a:pt x="0" y="96"/>
                  <a:pt x="0" y="213"/>
                </a:cubicBezTo>
                <a:cubicBezTo>
                  <a:pt x="0" y="331"/>
                  <a:pt x="96" y="427"/>
                  <a:pt x="213" y="427"/>
                </a:cubicBezTo>
                <a:cubicBezTo>
                  <a:pt x="331" y="427"/>
                  <a:pt x="427" y="331"/>
                  <a:pt x="427" y="213"/>
                </a:cubicBezTo>
                <a:cubicBezTo>
                  <a:pt x="427" y="96"/>
                  <a:pt x="331" y="0"/>
                  <a:pt x="213" y="0"/>
                </a:cubicBezTo>
                <a:close/>
                <a:moveTo>
                  <a:pt x="180" y="312"/>
                </a:moveTo>
                <a:lnTo>
                  <a:pt x="82" y="214"/>
                </a:lnTo>
                <a:lnTo>
                  <a:pt x="120" y="176"/>
                </a:lnTo>
                <a:lnTo>
                  <a:pt x="180" y="236"/>
                </a:lnTo>
                <a:lnTo>
                  <a:pt x="308" y="108"/>
                </a:lnTo>
                <a:lnTo>
                  <a:pt x="346" y="146"/>
                </a:lnTo>
                <a:lnTo>
                  <a:pt x="180" y="312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5F297657-4C28-438D-A0CE-988B4917B575}"/>
              </a:ext>
            </a:extLst>
          </p:cNvPr>
          <p:cNvSpPr/>
          <p:nvPr/>
        </p:nvSpPr>
        <p:spPr>
          <a:xfrm>
            <a:off x="3546105" y="5463136"/>
            <a:ext cx="751757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Shuffle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连接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Map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和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Reduce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两个阶段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Map Task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将数据写到本地磁盘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Reduce Task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从每个</a:t>
            </a:r>
            <a:r>
              <a:rPr lang="en-US" altLang="zh-CN" sz="3600" dirty="0">
                <a:solidFill>
                  <a:prstClr val="white"/>
                </a:solidFill>
                <a:cs typeface="+mn-ea"/>
                <a:sym typeface="+mn-lt"/>
              </a:rPr>
              <a:t>Map Task</a:t>
            </a: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上读取一份数据</a:t>
            </a:r>
          </a:p>
        </p:txBody>
      </p:sp>
      <p:sp>
        <p:nvSpPr>
          <p:cNvPr id="16" name="ïṩľídè">
            <a:extLst>
              <a:ext uri="{FF2B5EF4-FFF2-40B4-BE49-F238E27FC236}">
                <a16:creationId xmlns:a16="http://schemas.microsoft.com/office/drawing/2014/main" xmlns="" id="{51964D4E-CC79-4D35-AF78-EC99D4C05745}"/>
              </a:ext>
            </a:extLst>
          </p:cNvPr>
          <p:cNvSpPr/>
          <p:nvPr/>
        </p:nvSpPr>
        <p:spPr>
          <a:xfrm>
            <a:off x="2800128" y="5676579"/>
            <a:ext cx="576087" cy="601837"/>
          </a:xfrm>
          <a:custGeom>
            <a:avLst/>
            <a:gdLst>
              <a:gd name="T0" fmla="*/ 213 w 427"/>
              <a:gd name="T1" fmla="*/ 0 h 427"/>
              <a:gd name="T2" fmla="*/ 0 w 427"/>
              <a:gd name="T3" fmla="*/ 213 h 427"/>
              <a:gd name="T4" fmla="*/ 213 w 427"/>
              <a:gd name="T5" fmla="*/ 427 h 427"/>
              <a:gd name="T6" fmla="*/ 427 w 427"/>
              <a:gd name="T7" fmla="*/ 213 h 427"/>
              <a:gd name="T8" fmla="*/ 213 w 427"/>
              <a:gd name="T9" fmla="*/ 0 h 427"/>
              <a:gd name="T10" fmla="*/ 180 w 427"/>
              <a:gd name="T11" fmla="*/ 312 h 427"/>
              <a:gd name="T12" fmla="*/ 82 w 427"/>
              <a:gd name="T13" fmla="*/ 214 h 427"/>
              <a:gd name="T14" fmla="*/ 120 w 427"/>
              <a:gd name="T15" fmla="*/ 176 h 427"/>
              <a:gd name="T16" fmla="*/ 180 w 427"/>
              <a:gd name="T17" fmla="*/ 236 h 427"/>
              <a:gd name="T18" fmla="*/ 308 w 427"/>
              <a:gd name="T19" fmla="*/ 108 h 427"/>
              <a:gd name="T20" fmla="*/ 346 w 427"/>
              <a:gd name="T21" fmla="*/ 146 h 427"/>
              <a:gd name="T22" fmla="*/ 180 w 427"/>
              <a:gd name="T23" fmla="*/ 312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7" h="427">
                <a:moveTo>
                  <a:pt x="213" y="0"/>
                </a:moveTo>
                <a:cubicBezTo>
                  <a:pt x="96" y="0"/>
                  <a:pt x="0" y="96"/>
                  <a:pt x="0" y="213"/>
                </a:cubicBezTo>
                <a:cubicBezTo>
                  <a:pt x="0" y="331"/>
                  <a:pt x="96" y="427"/>
                  <a:pt x="213" y="427"/>
                </a:cubicBezTo>
                <a:cubicBezTo>
                  <a:pt x="331" y="427"/>
                  <a:pt x="427" y="331"/>
                  <a:pt x="427" y="213"/>
                </a:cubicBezTo>
                <a:cubicBezTo>
                  <a:pt x="427" y="96"/>
                  <a:pt x="331" y="0"/>
                  <a:pt x="213" y="0"/>
                </a:cubicBezTo>
                <a:close/>
                <a:moveTo>
                  <a:pt x="180" y="312"/>
                </a:moveTo>
                <a:lnTo>
                  <a:pt x="82" y="214"/>
                </a:lnTo>
                <a:lnTo>
                  <a:pt x="120" y="176"/>
                </a:lnTo>
                <a:lnTo>
                  <a:pt x="180" y="236"/>
                </a:lnTo>
                <a:lnTo>
                  <a:pt x="308" y="108"/>
                </a:lnTo>
                <a:lnTo>
                  <a:pt x="346" y="146"/>
                </a:lnTo>
                <a:lnTo>
                  <a:pt x="180" y="312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1600" dirty="0"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F6227705-8DA3-40CE-8127-3F0156E54700}"/>
              </a:ext>
            </a:extLst>
          </p:cNvPr>
          <p:cNvGrpSpPr/>
          <p:nvPr/>
        </p:nvGrpSpPr>
        <p:grpSpPr>
          <a:xfrm>
            <a:off x="13306206" y="3605056"/>
            <a:ext cx="3540371" cy="3386270"/>
            <a:chOff x="13717686" y="3605056"/>
            <a:chExt cx="3540371" cy="3386270"/>
          </a:xfrm>
        </p:grpSpPr>
        <p:sp>
          <p:nvSpPr>
            <p:cNvPr id="41" name="íšḻïďê">
              <a:extLst>
                <a:ext uri="{FF2B5EF4-FFF2-40B4-BE49-F238E27FC236}">
                  <a16:creationId xmlns:a16="http://schemas.microsoft.com/office/drawing/2014/main" xmlns="" id="{328F5E19-99B7-4331-AA58-517B5D9E25F6}"/>
                </a:ext>
              </a:extLst>
            </p:cNvPr>
            <p:cNvSpPr/>
            <p:nvPr/>
          </p:nvSpPr>
          <p:spPr bwMode="auto">
            <a:xfrm>
              <a:off x="13717686" y="3605056"/>
              <a:ext cx="3540371" cy="3382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ïśľîde">
              <a:extLst>
                <a:ext uri="{FF2B5EF4-FFF2-40B4-BE49-F238E27FC236}">
                  <a16:creationId xmlns:a16="http://schemas.microsoft.com/office/drawing/2014/main" xmlns="" id="{2AC51661-BA7D-4FD5-8985-81DC7C50BE49}"/>
                </a:ext>
              </a:extLst>
            </p:cNvPr>
            <p:cNvSpPr/>
            <p:nvPr/>
          </p:nvSpPr>
          <p:spPr bwMode="auto">
            <a:xfrm>
              <a:off x="14314333" y="5853349"/>
              <a:ext cx="596647" cy="1114269"/>
            </a:xfrm>
            <a:custGeom>
              <a:avLst/>
              <a:gdLst>
                <a:gd name="T0" fmla="*/ 0 w 122"/>
                <a:gd name="T1" fmla="*/ 227 h 227"/>
                <a:gd name="T2" fmla="*/ 0 w 122"/>
                <a:gd name="T3" fmla="*/ 199 h 227"/>
                <a:gd name="T4" fmla="*/ 74 w 122"/>
                <a:gd name="T5" fmla="*/ 145 h 227"/>
                <a:gd name="T6" fmla="*/ 23 w 122"/>
                <a:gd name="T7" fmla="*/ 48 h 227"/>
                <a:gd name="T8" fmla="*/ 0 w 122"/>
                <a:gd name="T9" fmla="*/ 45 h 227"/>
                <a:gd name="T10" fmla="*/ 0 w 122"/>
                <a:gd name="T11" fmla="*/ 17 h 227"/>
                <a:gd name="T12" fmla="*/ 12 w 122"/>
                <a:gd name="T13" fmla="*/ 18 h 227"/>
                <a:gd name="T14" fmla="*/ 17 w 122"/>
                <a:gd name="T15" fmla="*/ 0 h 227"/>
                <a:gd name="T16" fmla="*/ 54 w 122"/>
                <a:gd name="T17" fmla="*/ 12 h 227"/>
                <a:gd name="T18" fmla="*/ 49 w 122"/>
                <a:gd name="T19" fmla="*/ 29 h 227"/>
                <a:gd name="T20" fmla="*/ 82 w 122"/>
                <a:gd name="T21" fmla="*/ 57 h 227"/>
                <a:gd name="T22" fmla="*/ 98 w 122"/>
                <a:gd name="T23" fmla="*/ 48 h 227"/>
                <a:gd name="T24" fmla="*/ 116 w 122"/>
                <a:gd name="T25" fmla="*/ 82 h 227"/>
                <a:gd name="T26" fmla="*/ 100 w 122"/>
                <a:gd name="T27" fmla="*/ 90 h 227"/>
                <a:gd name="T28" fmla="*/ 104 w 122"/>
                <a:gd name="T29" fmla="*/ 134 h 227"/>
                <a:gd name="T30" fmla="*/ 122 w 122"/>
                <a:gd name="T31" fmla="*/ 139 h 227"/>
                <a:gd name="T32" fmla="*/ 111 w 122"/>
                <a:gd name="T33" fmla="*/ 176 h 227"/>
                <a:gd name="T34" fmla="*/ 93 w 122"/>
                <a:gd name="T35" fmla="*/ 170 h 227"/>
                <a:gd name="T36" fmla="*/ 66 w 122"/>
                <a:gd name="T37" fmla="*/ 204 h 227"/>
                <a:gd name="T38" fmla="*/ 74 w 122"/>
                <a:gd name="T39" fmla="*/ 22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2" h="227">
                  <a:moveTo>
                    <a:pt x="0" y="227"/>
                  </a:moveTo>
                  <a:cubicBezTo>
                    <a:pt x="0" y="199"/>
                    <a:pt x="0" y="199"/>
                    <a:pt x="0" y="199"/>
                  </a:cubicBezTo>
                  <a:cubicBezTo>
                    <a:pt x="33" y="199"/>
                    <a:pt x="64" y="178"/>
                    <a:pt x="74" y="145"/>
                  </a:cubicBezTo>
                  <a:cubicBezTo>
                    <a:pt x="87" y="104"/>
                    <a:pt x="64" y="60"/>
                    <a:pt x="23" y="48"/>
                  </a:cubicBezTo>
                  <a:cubicBezTo>
                    <a:pt x="15" y="46"/>
                    <a:pt x="8" y="45"/>
                    <a:pt x="0" y="45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4" y="17"/>
                    <a:pt x="8" y="17"/>
                    <a:pt x="12" y="18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62" y="36"/>
                    <a:pt x="73" y="45"/>
                    <a:pt x="82" y="57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16" y="82"/>
                    <a:pt x="116" y="82"/>
                    <a:pt x="116" y="82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5" y="104"/>
                    <a:pt x="106" y="119"/>
                    <a:pt x="104" y="134"/>
                  </a:cubicBezTo>
                  <a:cubicBezTo>
                    <a:pt x="122" y="139"/>
                    <a:pt x="122" y="139"/>
                    <a:pt x="122" y="139"/>
                  </a:cubicBezTo>
                  <a:cubicBezTo>
                    <a:pt x="111" y="176"/>
                    <a:pt x="111" y="176"/>
                    <a:pt x="111" y="176"/>
                  </a:cubicBezTo>
                  <a:cubicBezTo>
                    <a:pt x="93" y="170"/>
                    <a:pt x="93" y="170"/>
                    <a:pt x="93" y="170"/>
                  </a:cubicBezTo>
                  <a:cubicBezTo>
                    <a:pt x="86" y="184"/>
                    <a:pt x="77" y="195"/>
                    <a:pt x="66" y="204"/>
                  </a:cubicBezTo>
                  <a:cubicBezTo>
                    <a:pt x="74" y="220"/>
                    <a:pt x="74" y="220"/>
                    <a:pt x="74" y="220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sḻïḓè">
              <a:extLst>
                <a:ext uri="{FF2B5EF4-FFF2-40B4-BE49-F238E27FC236}">
                  <a16:creationId xmlns:a16="http://schemas.microsoft.com/office/drawing/2014/main" xmlns="" id="{FC1F2E8A-1306-44AC-9DA2-B3E558EDC6CE}"/>
                </a:ext>
              </a:extLst>
            </p:cNvPr>
            <p:cNvSpPr/>
            <p:nvPr/>
          </p:nvSpPr>
          <p:spPr bwMode="auto">
            <a:xfrm>
              <a:off x="13721637" y="5884960"/>
              <a:ext cx="592696" cy="1106366"/>
            </a:xfrm>
            <a:custGeom>
              <a:avLst/>
              <a:gdLst>
                <a:gd name="T0" fmla="*/ 68 w 121"/>
                <a:gd name="T1" fmla="*/ 226 h 226"/>
                <a:gd name="T2" fmla="*/ 73 w 121"/>
                <a:gd name="T3" fmla="*/ 209 h 226"/>
                <a:gd name="T4" fmla="*/ 39 w 121"/>
                <a:gd name="T5" fmla="*/ 181 h 226"/>
                <a:gd name="T6" fmla="*/ 23 w 121"/>
                <a:gd name="T7" fmla="*/ 190 h 226"/>
                <a:gd name="T8" fmla="*/ 5 w 121"/>
                <a:gd name="T9" fmla="*/ 156 h 226"/>
                <a:gd name="T10" fmla="*/ 21 w 121"/>
                <a:gd name="T11" fmla="*/ 148 h 226"/>
                <a:gd name="T12" fmla="*/ 17 w 121"/>
                <a:gd name="T13" fmla="*/ 104 h 226"/>
                <a:gd name="T14" fmla="*/ 0 w 121"/>
                <a:gd name="T15" fmla="*/ 99 h 226"/>
                <a:gd name="T16" fmla="*/ 11 w 121"/>
                <a:gd name="T17" fmla="*/ 62 h 226"/>
                <a:gd name="T18" fmla="*/ 28 w 121"/>
                <a:gd name="T19" fmla="*/ 68 h 226"/>
                <a:gd name="T20" fmla="*/ 56 w 121"/>
                <a:gd name="T21" fmla="*/ 34 h 226"/>
                <a:gd name="T22" fmla="*/ 47 w 121"/>
                <a:gd name="T23" fmla="*/ 18 h 226"/>
                <a:gd name="T24" fmla="*/ 81 w 121"/>
                <a:gd name="T25" fmla="*/ 0 h 226"/>
                <a:gd name="T26" fmla="*/ 90 w 121"/>
                <a:gd name="T27" fmla="*/ 16 h 226"/>
                <a:gd name="T28" fmla="*/ 121 w 121"/>
                <a:gd name="T29" fmla="*/ 11 h 226"/>
                <a:gd name="T30" fmla="*/ 121 w 121"/>
                <a:gd name="T31" fmla="*/ 39 h 226"/>
                <a:gd name="T32" fmla="*/ 47 w 121"/>
                <a:gd name="T33" fmla="*/ 94 h 226"/>
                <a:gd name="T34" fmla="*/ 99 w 121"/>
                <a:gd name="T35" fmla="*/ 190 h 226"/>
                <a:gd name="T36" fmla="*/ 99 w 121"/>
                <a:gd name="T37" fmla="*/ 190 h 226"/>
                <a:gd name="T38" fmla="*/ 121 w 121"/>
                <a:gd name="T39" fmla="*/ 193 h 226"/>
                <a:gd name="T40" fmla="*/ 121 w 121"/>
                <a:gd name="T41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226">
                  <a:moveTo>
                    <a:pt x="68" y="226"/>
                  </a:moveTo>
                  <a:cubicBezTo>
                    <a:pt x="73" y="209"/>
                    <a:pt x="73" y="209"/>
                    <a:pt x="73" y="209"/>
                  </a:cubicBezTo>
                  <a:cubicBezTo>
                    <a:pt x="60" y="202"/>
                    <a:pt x="48" y="193"/>
                    <a:pt x="39" y="181"/>
                  </a:cubicBezTo>
                  <a:cubicBezTo>
                    <a:pt x="23" y="190"/>
                    <a:pt x="23" y="190"/>
                    <a:pt x="23" y="190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21" y="148"/>
                    <a:pt x="21" y="148"/>
                    <a:pt x="21" y="148"/>
                  </a:cubicBezTo>
                  <a:cubicBezTo>
                    <a:pt x="17" y="134"/>
                    <a:pt x="15" y="119"/>
                    <a:pt x="17" y="104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35" y="54"/>
                    <a:pt x="45" y="43"/>
                    <a:pt x="56" y="34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100" y="13"/>
                    <a:pt x="110" y="11"/>
                    <a:pt x="121" y="11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88" y="39"/>
                    <a:pt x="57" y="60"/>
                    <a:pt x="47" y="94"/>
                  </a:cubicBezTo>
                  <a:cubicBezTo>
                    <a:pt x="35" y="134"/>
                    <a:pt x="58" y="178"/>
                    <a:pt x="99" y="190"/>
                  </a:cubicBezTo>
                  <a:cubicBezTo>
                    <a:pt x="99" y="190"/>
                    <a:pt x="99" y="190"/>
                    <a:pt x="99" y="190"/>
                  </a:cubicBezTo>
                  <a:cubicBezTo>
                    <a:pt x="106" y="192"/>
                    <a:pt x="114" y="193"/>
                    <a:pt x="121" y="193"/>
                  </a:cubicBezTo>
                  <a:cubicBezTo>
                    <a:pt x="121" y="221"/>
                    <a:pt x="121" y="221"/>
                    <a:pt x="121" y="221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ś1iḓê">
              <a:extLst>
                <a:ext uri="{FF2B5EF4-FFF2-40B4-BE49-F238E27FC236}">
                  <a16:creationId xmlns:a16="http://schemas.microsoft.com/office/drawing/2014/main" xmlns="" id="{88131F33-F601-43F5-AE8D-E336323ECDCD}"/>
                </a:ext>
              </a:extLst>
            </p:cNvPr>
            <p:cNvSpPr/>
            <p:nvPr/>
          </p:nvSpPr>
          <p:spPr bwMode="auto">
            <a:xfrm>
              <a:off x="16278133" y="3609007"/>
              <a:ext cx="979924" cy="1916384"/>
            </a:xfrm>
            <a:custGeom>
              <a:avLst/>
              <a:gdLst>
                <a:gd name="T0" fmla="*/ 28 w 200"/>
                <a:gd name="T1" fmla="*/ 0 h 391"/>
                <a:gd name="T2" fmla="*/ 88 w 200"/>
                <a:gd name="T3" fmla="*/ 18 h 391"/>
                <a:gd name="T4" fmla="*/ 80 w 200"/>
                <a:gd name="T5" fmla="*/ 47 h 391"/>
                <a:gd name="T6" fmla="*/ 135 w 200"/>
                <a:gd name="T7" fmla="*/ 92 h 391"/>
                <a:gd name="T8" fmla="*/ 161 w 200"/>
                <a:gd name="T9" fmla="*/ 78 h 391"/>
                <a:gd name="T10" fmla="*/ 191 w 200"/>
                <a:gd name="T11" fmla="*/ 134 h 391"/>
                <a:gd name="T12" fmla="*/ 165 w 200"/>
                <a:gd name="T13" fmla="*/ 148 h 391"/>
                <a:gd name="T14" fmla="*/ 172 w 200"/>
                <a:gd name="T15" fmla="*/ 219 h 391"/>
                <a:gd name="T16" fmla="*/ 200 w 200"/>
                <a:gd name="T17" fmla="*/ 228 h 391"/>
                <a:gd name="T18" fmla="*/ 182 w 200"/>
                <a:gd name="T19" fmla="*/ 288 h 391"/>
                <a:gd name="T20" fmla="*/ 153 w 200"/>
                <a:gd name="T21" fmla="*/ 279 h 391"/>
                <a:gd name="T22" fmla="*/ 108 w 200"/>
                <a:gd name="T23" fmla="*/ 335 h 391"/>
                <a:gd name="T24" fmla="*/ 122 w 200"/>
                <a:gd name="T25" fmla="*/ 361 h 391"/>
                <a:gd name="T26" fmla="*/ 66 w 200"/>
                <a:gd name="T27" fmla="*/ 391 h 391"/>
                <a:gd name="T28" fmla="*/ 52 w 200"/>
                <a:gd name="T29" fmla="*/ 364 h 391"/>
                <a:gd name="T30" fmla="*/ 0 w 200"/>
                <a:gd name="T31" fmla="*/ 372 h 391"/>
                <a:gd name="T32" fmla="*/ 0 w 200"/>
                <a:gd name="T33" fmla="*/ 327 h 391"/>
                <a:gd name="T34" fmla="*/ 122 w 200"/>
                <a:gd name="T35" fmla="*/ 237 h 391"/>
                <a:gd name="T36" fmla="*/ 37 w 200"/>
                <a:gd name="T37" fmla="*/ 78 h 391"/>
                <a:gd name="T38" fmla="*/ 0 w 200"/>
                <a:gd name="T39" fmla="*/ 72 h 391"/>
                <a:gd name="T40" fmla="*/ 0 w 200"/>
                <a:gd name="T41" fmla="*/ 27 h 391"/>
                <a:gd name="T42" fmla="*/ 20 w 200"/>
                <a:gd name="T43" fmla="*/ 28 h 391"/>
                <a:gd name="T44" fmla="*/ 28 w 200"/>
                <a:gd name="T45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0" h="391">
                  <a:moveTo>
                    <a:pt x="28" y="0"/>
                  </a:moveTo>
                  <a:cubicBezTo>
                    <a:pt x="88" y="18"/>
                    <a:pt x="88" y="18"/>
                    <a:pt x="88" y="18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102" y="58"/>
                    <a:pt x="120" y="74"/>
                    <a:pt x="135" y="92"/>
                  </a:cubicBezTo>
                  <a:cubicBezTo>
                    <a:pt x="161" y="78"/>
                    <a:pt x="161" y="78"/>
                    <a:pt x="161" y="78"/>
                  </a:cubicBezTo>
                  <a:cubicBezTo>
                    <a:pt x="191" y="134"/>
                    <a:pt x="191" y="134"/>
                    <a:pt x="191" y="134"/>
                  </a:cubicBezTo>
                  <a:cubicBezTo>
                    <a:pt x="165" y="148"/>
                    <a:pt x="165" y="148"/>
                    <a:pt x="165" y="148"/>
                  </a:cubicBezTo>
                  <a:cubicBezTo>
                    <a:pt x="172" y="170"/>
                    <a:pt x="175" y="195"/>
                    <a:pt x="172" y="219"/>
                  </a:cubicBezTo>
                  <a:cubicBezTo>
                    <a:pt x="200" y="228"/>
                    <a:pt x="200" y="228"/>
                    <a:pt x="200" y="228"/>
                  </a:cubicBezTo>
                  <a:cubicBezTo>
                    <a:pt x="182" y="288"/>
                    <a:pt x="182" y="288"/>
                    <a:pt x="182" y="288"/>
                  </a:cubicBezTo>
                  <a:cubicBezTo>
                    <a:pt x="153" y="279"/>
                    <a:pt x="153" y="279"/>
                    <a:pt x="153" y="279"/>
                  </a:cubicBezTo>
                  <a:cubicBezTo>
                    <a:pt x="142" y="301"/>
                    <a:pt x="127" y="320"/>
                    <a:pt x="108" y="335"/>
                  </a:cubicBezTo>
                  <a:cubicBezTo>
                    <a:pt x="122" y="361"/>
                    <a:pt x="122" y="361"/>
                    <a:pt x="122" y="361"/>
                  </a:cubicBezTo>
                  <a:cubicBezTo>
                    <a:pt x="66" y="391"/>
                    <a:pt x="66" y="391"/>
                    <a:pt x="66" y="391"/>
                  </a:cubicBezTo>
                  <a:cubicBezTo>
                    <a:pt x="52" y="364"/>
                    <a:pt x="52" y="364"/>
                    <a:pt x="52" y="364"/>
                  </a:cubicBezTo>
                  <a:cubicBezTo>
                    <a:pt x="36" y="370"/>
                    <a:pt x="18" y="372"/>
                    <a:pt x="0" y="372"/>
                  </a:cubicBezTo>
                  <a:cubicBezTo>
                    <a:pt x="0" y="327"/>
                    <a:pt x="0" y="327"/>
                    <a:pt x="0" y="327"/>
                  </a:cubicBezTo>
                  <a:cubicBezTo>
                    <a:pt x="55" y="327"/>
                    <a:pt x="106" y="292"/>
                    <a:pt x="122" y="237"/>
                  </a:cubicBezTo>
                  <a:cubicBezTo>
                    <a:pt x="143" y="170"/>
                    <a:pt x="105" y="98"/>
                    <a:pt x="37" y="78"/>
                  </a:cubicBezTo>
                  <a:cubicBezTo>
                    <a:pt x="25" y="74"/>
                    <a:pt x="13" y="72"/>
                    <a:pt x="0" y="7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7" y="27"/>
                    <a:pt x="13" y="28"/>
                    <a:pt x="20" y="28"/>
                  </a:cubicBezTo>
                  <a:cubicBezTo>
                    <a:pt x="28" y="0"/>
                    <a:pt x="28" y="0"/>
                    <a:pt x="28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şľiďe">
              <a:extLst>
                <a:ext uri="{FF2B5EF4-FFF2-40B4-BE49-F238E27FC236}">
                  <a16:creationId xmlns:a16="http://schemas.microsoft.com/office/drawing/2014/main" xmlns="" id="{4FE5B3E2-55C5-48D1-A7FD-91CC29C18D1B}"/>
                </a:ext>
              </a:extLst>
            </p:cNvPr>
            <p:cNvSpPr/>
            <p:nvPr/>
          </p:nvSpPr>
          <p:spPr bwMode="auto">
            <a:xfrm>
              <a:off x="15298208" y="3652471"/>
              <a:ext cx="979924" cy="1916384"/>
            </a:xfrm>
            <a:custGeom>
              <a:avLst/>
              <a:gdLst>
                <a:gd name="T0" fmla="*/ 134 w 200"/>
                <a:gd name="T1" fmla="*/ 0 h 391"/>
                <a:gd name="T2" fmla="*/ 148 w 200"/>
                <a:gd name="T3" fmla="*/ 26 h 391"/>
                <a:gd name="T4" fmla="*/ 200 w 200"/>
                <a:gd name="T5" fmla="*/ 18 h 391"/>
                <a:gd name="T6" fmla="*/ 200 w 200"/>
                <a:gd name="T7" fmla="*/ 63 h 391"/>
                <a:gd name="T8" fmla="*/ 79 w 200"/>
                <a:gd name="T9" fmla="*/ 154 h 391"/>
                <a:gd name="T10" fmla="*/ 163 w 200"/>
                <a:gd name="T11" fmla="*/ 313 h 391"/>
                <a:gd name="T12" fmla="*/ 163 w 200"/>
                <a:gd name="T13" fmla="*/ 313 h 391"/>
                <a:gd name="T14" fmla="*/ 200 w 200"/>
                <a:gd name="T15" fmla="*/ 318 h 391"/>
                <a:gd name="T16" fmla="*/ 200 w 200"/>
                <a:gd name="T17" fmla="*/ 363 h 391"/>
                <a:gd name="T18" fmla="*/ 181 w 200"/>
                <a:gd name="T19" fmla="*/ 362 h 391"/>
                <a:gd name="T20" fmla="*/ 173 w 200"/>
                <a:gd name="T21" fmla="*/ 391 h 391"/>
                <a:gd name="T22" fmla="*/ 112 w 200"/>
                <a:gd name="T23" fmla="*/ 372 h 391"/>
                <a:gd name="T24" fmla="*/ 121 w 200"/>
                <a:gd name="T25" fmla="*/ 344 h 391"/>
                <a:gd name="T26" fmla="*/ 66 w 200"/>
                <a:gd name="T27" fmla="*/ 298 h 391"/>
                <a:gd name="T28" fmla="*/ 39 w 200"/>
                <a:gd name="T29" fmla="*/ 312 h 391"/>
                <a:gd name="T30" fmla="*/ 10 w 200"/>
                <a:gd name="T31" fmla="*/ 257 h 391"/>
                <a:gd name="T32" fmla="*/ 36 w 200"/>
                <a:gd name="T33" fmla="*/ 243 h 391"/>
                <a:gd name="T34" fmla="*/ 29 w 200"/>
                <a:gd name="T35" fmla="*/ 172 h 391"/>
                <a:gd name="T36" fmla="*/ 0 w 200"/>
                <a:gd name="T37" fmla="*/ 163 h 391"/>
                <a:gd name="T38" fmla="*/ 19 w 200"/>
                <a:gd name="T39" fmla="*/ 103 h 391"/>
                <a:gd name="T40" fmla="*/ 47 w 200"/>
                <a:gd name="T41" fmla="*/ 111 h 391"/>
                <a:gd name="T42" fmla="*/ 93 w 200"/>
                <a:gd name="T43" fmla="*/ 56 h 391"/>
                <a:gd name="T44" fmla="*/ 79 w 200"/>
                <a:gd name="T45" fmla="*/ 30 h 391"/>
                <a:gd name="T46" fmla="*/ 134 w 200"/>
                <a:gd name="T47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0" h="391">
                  <a:moveTo>
                    <a:pt x="134" y="0"/>
                  </a:moveTo>
                  <a:cubicBezTo>
                    <a:pt x="148" y="26"/>
                    <a:pt x="148" y="26"/>
                    <a:pt x="148" y="26"/>
                  </a:cubicBezTo>
                  <a:cubicBezTo>
                    <a:pt x="165" y="21"/>
                    <a:pt x="183" y="18"/>
                    <a:pt x="200" y="18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46" y="63"/>
                    <a:pt x="95" y="99"/>
                    <a:pt x="79" y="154"/>
                  </a:cubicBezTo>
                  <a:cubicBezTo>
                    <a:pt x="58" y="221"/>
                    <a:pt x="96" y="292"/>
                    <a:pt x="163" y="313"/>
                  </a:cubicBezTo>
                  <a:cubicBezTo>
                    <a:pt x="163" y="313"/>
                    <a:pt x="163" y="313"/>
                    <a:pt x="163" y="313"/>
                  </a:cubicBezTo>
                  <a:cubicBezTo>
                    <a:pt x="176" y="316"/>
                    <a:pt x="188" y="318"/>
                    <a:pt x="200" y="318"/>
                  </a:cubicBezTo>
                  <a:cubicBezTo>
                    <a:pt x="200" y="363"/>
                    <a:pt x="200" y="363"/>
                    <a:pt x="200" y="363"/>
                  </a:cubicBezTo>
                  <a:cubicBezTo>
                    <a:pt x="194" y="363"/>
                    <a:pt x="188" y="363"/>
                    <a:pt x="181" y="362"/>
                  </a:cubicBezTo>
                  <a:cubicBezTo>
                    <a:pt x="173" y="391"/>
                    <a:pt x="173" y="391"/>
                    <a:pt x="173" y="391"/>
                  </a:cubicBezTo>
                  <a:cubicBezTo>
                    <a:pt x="112" y="372"/>
                    <a:pt x="112" y="372"/>
                    <a:pt x="112" y="372"/>
                  </a:cubicBezTo>
                  <a:cubicBezTo>
                    <a:pt x="121" y="344"/>
                    <a:pt x="121" y="344"/>
                    <a:pt x="121" y="344"/>
                  </a:cubicBezTo>
                  <a:cubicBezTo>
                    <a:pt x="99" y="333"/>
                    <a:pt x="80" y="317"/>
                    <a:pt x="66" y="298"/>
                  </a:cubicBezTo>
                  <a:cubicBezTo>
                    <a:pt x="39" y="312"/>
                    <a:pt x="39" y="312"/>
                    <a:pt x="39" y="312"/>
                  </a:cubicBezTo>
                  <a:cubicBezTo>
                    <a:pt x="10" y="257"/>
                    <a:pt x="10" y="257"/>
                    <a:pt x="10" y="257"/>
                  </a:cubicBezTo>
                  <a:cubicBezTo>
                    <a:pt x="36" y="243"/>
                    <a:pt x="36" y="243"/>
                    <a:pt x="36" y="243"/>
                  </a:cubicBezTo>
                  <a:cubicBezTo>
                    <a:pt x="29" y="220"/>
                    <a:pt x="26" y="196"/>
                    <a:pt x="29" y="172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47" y="111"/>
                    <a:pt x="47" y="111"/>
                    <a:pt x="47" y="111"/>
                  </a:cubicBezTo>
                  <a:cubicBezTo>
                    <a:pt x="59" y="90"/>
                    <a:pt x="74" y="71"/>
                    <a:pt x="93" y="56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134" y="0"/>
                    <a:pt x="134" y="0"/>
                    <a:pt x="13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ŝḷïḍè">
              <a:extLst>
                <a:ext uri="{FF2B5EF4-FFF2-40B4-BE49-F238E27FC236}">
                  <a16:creationId xmlns:a16="http://schemas.microsoft.com/office/drawing/2014/main" xmlns="" id="{FC46B764-19B7-441F-953C-48295CF4F072}"/>
                </a:ext>
              </a:extLst>
            </p:cNvPr>
            <p:cNvSpPr/>
            <p:nvPr/>
          </p:nvSpPr>
          <p:spPr bwMode="auto">
            <a:xfrm>
              <a:off x="14986055" y="6114136"/>
              <a:ext cx="873239" cy="383276"/>
            </a:xfrm>
            <a:custGeom>
              <a:avLst/>
              <a:gdLst>
                <a:gd name="T0" fmla="*/ 53 w 221"/>
                <a:gd name="T1" fmla="*/ 0 h 97"/>
                <a:gd name="T2" fmla="*/ 167 w 221"/>
                <a:gd name="T3" fmla="*/ 0 h 97"/>
                <a:gd name="T4" fmla="*/ 221 w 221"/>
                <a:gd name="T5" fmla="*/ 97 h 97"/>
                <a:gd name="T6" fmla="*/ 0 w 221"/>
                <a:gd name="T7" fmla="*/ 97 h 97"/>
                <a:gd name="T8" fmla="*/ 53 w 221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97">
                  <a:moveTo>
                    <a:pt x="53" y="0"/>
                  </a:moveTo>
                  <a:lnTo>
                    <a:pt x="167" y="0"/>
                  </a:lnTo>
                  <a:lnTo>
                    <a:pt x="221" y="97"/>
                  </a:lnTo>
                  <a:lnTo>
                    <a:pt x="0" y="97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şḻiḓè">
              <a:extLst>
                <a:ext uri="{FF2B5EF4-FFF2-40B4-BE49-F238E27FC236}">
                  <a16:creationId xmlns:a16="http://schemas.microsoft.com/office/drawing/2014/main" xmlns="" id="{D4C5F7BE-DDE9-4889-8885-BEB3B5BD9063}"/>
                </a:ext>
              </a:extLst>
            </p:cNvPr>
            <p:cNvSpPr/>
            <p:nvPr/>
          </p:nvSpPr>
          <p:spPr bwMode="auto">
            <a:xfrm>
              <a:off x="14251112" y="4466441"/>
              <a:ext cx="2335223" cy="1742527"/>
            </a:xfrm>
            <a:custGeom>
              <a:avLst/>
              <a:gdLst>
                <a:gd name="T0" fmla="*/ 22 w 477"/>
                <a:gd name="T1" fmla="*/ 0 h 355"/>
                <a:gd name="T2" fmla="*/ 455 w 477"/>
                <a:gd name="T3" fmla="*/ 0 h 355"/>
                <a:gd name="T4" fmla="*/ 477 w 477"/>
                <a:gd name="T5" fmla="*/ 22 h 355"/>
                <a:gd name="T6" fmla="*/ 477 w 477"/>
                <a:gd name="T7" fmla="*/ 333 h 355"/>
                <a:gd name="T8" fmla="*/ 455 w 477"/>
                <a:gd name="T9" fmla="*/ 355 h 355"/>
                <a:gd name="T10" fmla="*/ 22 w 477"/>
                <a:gd name="T11" fmla="*/ 355 h 355"/>
                <a:gd name="T12" fmla="*/ 0 w 477"/>
                <a:gd name="T13" fmla="*/ 333 h 355"/>
                <a:gd name="T14" fmla="*/ 0 w 477"/>
                <a:gd name="T15" fmla="*/ 22 h 355"/>
                <a:gd name="T16" fmla="*/ 22 w 477"/>
                <a:gd name="T17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355">
                  <a:moveTo>
                    <a:pt x="22" y="0"/>
                  </a:moveTo>
                  <a:cubicBezTo>
                    <a:pt x="455" y="0"/>
                    <a:pt x="455" y="0"/>
                    <a:pt x="455" y="0"/>
                  </a:cubicBezTo>
                  <a:cubicBezTo>
                    <a:pt x="467" y="0"/>
                    <a:pt x="477" y="10"/>
                    <a:pt x="477" y="22"/>
                  </a:cubicBezTo>
                  <a:cubicBezTo>
                    <a:pt x="477" y="333"/>
                    <a:pt x="477" y="333"/>
                    <a:pt x="477" y="333"/>
                  </a:cubicBezTo>
                  <a:cubicBezTo>
                    <a:pt x="477" y="345"/>
                    <a:pt x="467" y="355"/>
                    <a:pt x="455" y="355"/>
                  </a:cubicBezTo>
                  <a:cubicBezTo>
                    <a:pt x="22" y="355"/>
                    <a:pt x="22" y="355"/>
                    <a:pt x="22" y="355"/>
                  </a:cubicBezTo>
                  <a:cubicBezTo>
                    <a:pt x="10" y="355"/>
                    <a:pt x="0" y="345"/>
                    <a:pt x="0" y="33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iṥḷîḋè">
              <a:extLst>
                <a:ext uri="{FF2B5EF4-FFF2-40B4-BE49-F238E27FC236}">
                  <a16:creationId xmlns:a16="http://schemas.microsoft.com/office/drawing/2014/main" xmlns="" id="{248749ED-F5DB-48AF-8FA1-E188504E62D0}"/>
                </a:ext>
              </a:extLst>
            </p:cNvPr>
            <p:cNvSpPr/>
            <p:nvPr/>
          </p:nvSpPr>
          <p:spPr bwMode="auto">
            <a:xfrm>
              <a:off x="16440136" y="6098331"/>
              <a:ext cx="31611" cy="31611"/>
            </a:xfrm>
            <a:prstGeom prst="ellipse">
              <a:avLst/>
            </a:pr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ŝļíḋè">
              <a:extLst>
                <a:ext uri="{FF2B5EF4-FFF2-40B4-BE49-F238E27FC236}">
                  <a16:creationId xmlns:a16="http://schemas.microsoft.com/office/drawing/2014/main" xmlns="" id="{326B951F-C85B-44AD-8CC1-6AE45FDE6AF0}"/>
                </a:ext>
              </a:extLst>
            </p:cNvPr>
            <p:cNvSpPr/>
            <p:nvPr/>
          </p:nvSpPr>
          <p:spPr bwMode="auto">
            <a:xfrm>
              <a:off x="16384818" y="6098331"/>
              <a:ext cx="31611" cy="31611"/>
            </a:xfrm>
            <a:prstGeom prst="ellipse">
              <a:avLst/>
            </a:pr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sliḋê">
              <a:extLst>
                <a:ext uri="{FF2B5EF4-FFF2-40B4-BE49-F238E27FC236}">
                  <a16:creationId xmlns:a16="http://schemas.microsoft.com/office/drawing/2014/main" xmlns="" id="{FD98C926-F774-4E08-ADD5-FD76B3F2E253}"/>
                </a:ext>
              </a:extLst>
            </p:cNvPr>
            <p:cNvSpPr/>
            <p:nvPr/>
          </p:nvSpPr>
          <p:spPr bwMode="auto">
            <a:xfrm>
              <a:off x="16333451" y="6098331"/>
              <a:ext cx="27659" cy="31611"/>
            </a:xfrm>
            <a:prstGeom prst="ellipse">
              <a:avLst/>
            </a:pr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ṧľidè">
              <a:extLst>
                <a:ext uri="{FF2B5EF4-FFF2-40B4-BE49-F238E27FC236}">
                  <a16:creationId xmlns:a16="http://schemas.microsoft.com/office/drawing/2014/main" xmlns="" id="{703BC5B7-962B-4B61-AC1A-081592E314DA}"/>
                </a:ext>
              </a:extLst>
            </p:cNvPr>
            <p:cNvSpPr/>
            <p:nvPr/>
          </p:nvSpPr>
          <p:spPr bwMode="auto">
            <a:xfrm>
              <a:off x="14069352" y="6378874"/>
              <a:ext cx="2698742" cy="118539"/>
            </a:xfrm>
            <a:custGeom>
              <a:avLst/>
              <a:gdLst>
                <a:gd name="T0" fmla="*/ 12 w 551"/>
                <a:gd name="T1" fmla="*/ 0 h 24"/>
                <a:gd name="T2" fmla="*/ 540 w 551"/>
                <a:gd name="T3" fmla="*/ 0 h 24"/>
                <a:gd name="T4" fmla="*/ 551 w 551"/>
                <a:gd name="T5" fmla="*/ 12 h 24"/>
                <a:gd name="T6" fmla="*/ 551 w 551"/>
                <a:gd name="T7" fmla="*/ 12 h 24"/>
                <a:gd name="T8" fmla="*/ 540 w 551"/>
                <a:gd name="T9" fmla="*/ 24 h 24"/>
                <a:gd name="T10" fmla="*/ 12 w 551"/>
                <a:gd name="T11" fmla="*/ 24 h 24"/>
                <a:gd name="T12" fmla="*/ 0 w 551"/>
                <a:gd name="T13" fmla="*/ 12 h 24"/>
                <a:gd name="T14" fmla="*/ 0 w 551"/>
                <a:gd name="T15" fmla="*/ 12 h 24"/>
                <a:gd name="T16" fmla="*/ 12 w 551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24">
                  <a:moveTo>
                    <a:pt x="12" y="0"/>
                  </a:moveTo>
                  <a:cubicBezTo>
                    <a:pt x="540" y="0"/>
                    <a:pt x="540" y="0"/>
                    <a:pt x="540" y="0"/>
                  </a:cubicBezTo>
                  <a:cubicBezTo>
                    <a:pt x="546" y="0"/>
                    <a:pt x="551" y="5"/>
                    <a:pt x="551" y="12"/>
                  </a:cubicBezTo>
                  <a:cubicBezTo>
                    <a:pt x="551" y="12"/>
                    <a:pt x="551" y="12"/>
                    <a:pt x="551" y="12"/>
                  </a:cubicBezTo>
                  <a:cubicBezTo>
                    <a:pt x="551" y="18"/>
                    <a:pt x="546" y="24"/>
                    <a:pt x="540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5" y="24"/>
                    <a:pt x="0" y="18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ṣḷîdê">
              <a:extLst>
                <a:ext uri="{FF2B5EF4-FFF2-40B4-BE49-F238E27FC236}">
                  <a16:creationId xmlns:a16="http://schemas.microsoft.com/office/drawing/2014/main" xmlns="" id="{306DA4F5-6C46-4888-B1F7-3687E56A0E79}"/>
                </a:ext>
              </a:extLst>
            </p:cNvPr>
            <p:cNvSpPr/>
            <p:nvPr/>
          </p:nvSpPr>
          <p:spPr bwMode="auto">
            <a:xfrm>
              <a:off x="14069352" y="6438143"/>
              <a:ext cx="2698742" cy="59270"/>
            </a:xfrm>
            <a:custGeom>
              <a:avLst/>
              <a:gdLst>
                <a:gd name="T0" fmla="*/ 551 w 551"/>
                <a:gd name="T1" fmla="*/ 0 h 12"/>
                <a:gd name="T2" fmla="*/ 540 w 551"/>
                <a:gd name="T3" fmla="*/ 12 h 12"/>
                <a:gd name="T4" fmla="*/ 12 w 551"/>
                <a:gd name="T5" fmla="*/ 12 h 12"/>
                <a:gd name="T6" fmla="*/ 0 w 551"/>
                <a:gd name="T7" fmla="*/ 0 h 12"/>
                <a:gd name="T8" fmla="*/ 551 w 551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2">
                  <a:moveTo>
                    <a:pt x="551" y="0"/>
                  </a:moveTo>
                  <a:cubicBezTo>
                    <a:pt x="551" y="6"/>
                    <a:pt x="546" y="12"/>
                    <a:pt x="54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5" y="12"/>
                    <a:pt x="0" y="6"/>
                    <a:pt x="0" y="0"/>
                  </a:cubicBezTo>
                  <a:lnTo>
                    <a:pt x="551" y="0"/>
                  </a:ln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ṣľîde">
              <a:extLst>
                <a:ext uri="{FF2B5EF4-FFF2-40B4-BE49-F238E27FC236}">
                  <a16:creationId xmlns:a16="http://schemas.microsoft.com/office/drawing/2014/main" xmlns="" id="{1C3D4ACE-F79D-4C9C-84BC-C40A76CA2B3F}"/>
                </a:ext>
              </a:extLst>
            </p:cNvPr>
            <p:cNvSpPr/>
            <p:nvPr/>
          </p:nvSpPr>
          <p:spPr bwMode="auto">
            <a:xfrm>
              <a:off x="14326187" y="4529662"/>
              <a:ext cx="2189024" cy="1485692"/>
            </a:xfrm>
            <a:prstGeom prst="rect">
              <a:avLst/>
            </a:prstGeom>
            <a:solidFill>
              <a:srgbClr val="FFF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iSļïďe">
              <a:extLst>
                <a:ext uri="{FF2B5EF4-FFF2-40B4-BE49-F238E27FC236}">
                  <a16:creationId xmlns:a16="http://schemas.microsoft.com/office/drawing/2014/main" xmlns="" id="{1D8A25F3-F761-4D6D-A1CF-21CEA8CE5B55}"/>
                </a:ext>
              </a:extLst>
            </p:cNvPr>
            <p:cNvSpPr/>
            <p:nvPr/>
          </p:nvSpPr>
          <p:spPr bwMode="auto">
            <a:xfrm>
              <a:off x="14875419" y="4667958"/>
              <a:ext cx="1051047" cy="1054999"/>
            </a:xfrm>
            <a:custGeom>
              <a:avLst/>
              <a:gdLst>
                <a:gd name="T0" fmla="*/ 107 w 215"/>
                <a:gd name="T1" fmla="*/ 15 h 215"/>
                <a:gd name="T2" fmla="*/ 118 w 215"/>
                <a:gd name="T3" fmla="*/ 16 h 215"/>
                <a:gd name="T4" fmla="*/ 122 w 215"/>
                <a:gd name="T5" fmla="*/ 0 h 215"/>
                <a:gd name="T6" fmla="*/ 155 w 215"/>
                <a:gd name="T7" fmla="*/ 10 h 215"/>
                <a:gd name="T8" fmla="*/ 150 w 215"/>
                <a:gd name="T9" fmla="*/ 26 h 215"/>
                <a:gd name="T10" fmla="*/ 180 w 215"/>
                <a:gd name="T11" fmla="*/ 50 h 215"/>
                <a:gd name="T12" fmla="*/ 194 w 215"/>
                <a:gd name="T13" fmla="*/ 42 h 215"/>
                <a:gd name="T14" fmla="*/ 210 w 215"/>
                <a:gd name="T15" fmla="*/ 72 h 215"/>
                <a:gd name="T16" fmla="*/ 196 w 215"/>
                <a:gd name="T17" fmla="*/ 80 h 215"/>
                <a:gd name="T18" fmla="*/ 199 w 215"/>
                <a:gd name="T19" fmla="*/ 118 h 215"/>
                <a:gd name="T20" fmla="*/ 215 w 215"/>
                <a:gd name="T21" fmla="*/ 123 h 215"/>
                <a:gd name="T22" fmla="*/ 205 w 215"/>
                <a:gd name="T23" fmla="*/ 155 h 215"/>
                <a:gd name="T24" fmla="*/ 190 w 215"/>
                <a:gd name="T25" fmla="*/ 150 h 215"/>
                <a:gd name="T26" fmla="*/ 165 w 215"/>
                <a:gd name="T27" fmla="*/ 180 h 215"/>
                <a:gd name="T28" fmla="*/ 173 w 215"/>
                <a:gd name="T29" fmla="*/ 194 h 215"/>
                <a:gd name="T30" fmla="*/ 143 w 215"/>
                <a:gd name="T31" fmla="*/ 210 h 215"/>
                <a:gd name="T32" fmla="*/ 135 w 215"/>
                <a:gd name="T33" fmla="*/ 196 h 215"/>
                <a:gd name="T34" fmla="*/ 107 w 215"/>
                <a:gd name="T35" fmla="*/ 200 h 215"/>
                <a:gd name="T36" fmla="*/ 107 w 215"/>
                <a:gd name="T37" fmla="*/ 176 h 215"/>
                <a:gd name="T38" fmla="*/ 173 w 215"/>
                <a:gd name="T39" fmla="*/ 127 h 215"/>
                <a:gd name="T40" fmla="*/ 127 w 215"/>
                <a:gd name="T41" fmla="*/ 42 h 215"/>
                <a:gd name="T42" fmla="*/ 107 w 215"/>
                <a:gd name="T43" fmla="*/ 39 h 215"/>
                <a:gd name="T44" fmla="*/ 107 w 215"/>
                <a:gd name="T45" fmla="*/ 15 h 215"/>
                <a:gd name="T46" fmla="*/ 50 w 215"/>
                <a:gd name="T47" fmla="*/ 35 h 215"/>
                <a:gd name="T48" fmla="*/ 42 w 215"/>
                <a:gd name="T49" fmla="*/ 21 h 215"/>
                <a:gd name="T50" fmla="*/ 72 w 215"/>
                <a:gd name="T51" fmla="*/ 5 h 215"/>
                <a:gd name="T52" fmla="*/ 80 w 215"/>
                <a:gd name="T53" fmla="*/ 19 h 215"/>
                <a:gd name="T54" fmla="*/ 107 w 215"/>
                <a:gd name="T55" fmla="*/ 15 h 215"/>
                <a:gd name="T56" fmla="*/ 107 w 215"/>
                <a:gd name="T57" fmla="*/ 39 h 215"/>
                <a:gd name="T58" fmla="*/ 42 w 215"/>
                <a:gd name="T59" fmla="*/ 88 h 215"/>
                <a:gd name="T60" fmla="*/ 88 w 215"/>
                <a:gd name="T61" fmla="*/ 173 h 215"/>
                <a:gd name="T62" fmla="*/ 88 w 215"/>
                <a:gd name="T63" fmla="*/ 173 h 215"/>
                <a:gd name="T64" fmla="*/ 107 w 215"/>
                <a:gd name="T65" fmla="*/ 176 h 215"/>
                <a:gd name="T66" fmla="*/ 107 w 215"/>
                <a:gd name="T67" fmla="*/ 200 h 215"/>
                <a:gd name="T68" fmla="*/ 97 w 215"/>
                <a:gd name="T69" fmla="*/ 200 h 215"/>
                <a:gd name="T70" fmla="*/ 92 w 215"/>
                <a:gd name="T71" fmla="*/ 215 h 215"/>
                <a:gd name="T72" fmla="*/ 60 w 215"/>
                <a:gd name="T73" fmla="*/ 205 h 215"/>
                <a:gd name="T74" fmla="*/ 65 w 215"/>
                <a:gd name="T75" fmla="*/ 190 h 215"/>
                <a:gd name="T76" fmla="*/ 35 w 215"/>
                <a:gd name="T77" fmla="*/ 165 h 215"/>
                <a:gd name="T78" fmla="*/ 21 w 215"/>
                <a:gd name="T79" fmla="*/ 173 h 215"/>
                <a:gd name="T80" fmla="*/ 5 w 215"/>
                <a:gd name="T81" fmla="*/ 143 h 215"/>
                <a:gd name="T82" fmla="*/ 19 w 215"/>
                <a:gd name="T83" fmla="*/ 136 h 215"/>
                <a:gd name="T84" fmla="*/ 16 w 215"/>
                <a:gd name="T85" fmla="*/ 97 h 215"/>
                <a:gd name="T86" fmla="*/ 0 w 215"/>
                <a:gd name="T87" fmla="*/ 93 h 215"/>
                <a:gd name="T88" fmla="*/ 10 w 215"/>
                <a:gd name="T89" fmla="*/ 60 h 215"/>
                <a:gd name="T90" fmla="*/ 25 w 215"/>
                <a:gd name="T91" fmla="*/ 65 h 215"/>
                <a:gd name="T92" fmla="*/ 50 w 215"/>
                <a:gd name="T93" fmla="*/ 3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5" h="215">
                  <a:moveTo>
                    <a:pt x="107" y="15"/>
                  </a:moveTo>
                  <a:cubicBezTo>
                    <a:pt x="111" y="15"/>
                    <a:pt x="114" y="15"/>
                    <a:pt x="118" y="16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62" y="32"/>
                    <a:pt x="172" y="40"/>
                    <a:pt x="180" y="50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210" y="72"/>
                    <a:pt x="210" y="72"/>
                    <a:pt x="210" y="72"/>
                  </a:cubicBezTo>
                  <a:cubicBezTo>
                    <a:pt x="196" y="80"/>
                    <a:pt x="196" y="80"/>
                    <a:pt x="196" y="80"/>
                  </a:cubicBezTo>
                  <a:cubicBezTo>
                    <a:pt x="199" y="92"/>
                    <a:pt x="201" y="105"/>
                    <a:pt x="199" y="118"/>
                  </a:cubicBezTo>
                  <a:cubicBezTo>
                    <a:pt x="215" y="123"/>
                    <a:pt x="215" y="123"/>
                    <a:pt x="215" y="123"/>
                  </a:cubicBezTo>
                  <a:cubicBezTo>
                    <a:pt x="205" y="155"/>
                    <a:pt x="205" y="155"/>
                    <a:pt x="205" y="155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83" y="162"/>
                    <a:pt x="175" y="172"/>
                    <a:pt x="165" y="180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43" y="210"/>
                    <a:pt x="143" y="210"/>
                    <a:pt x="143" y="210"/>
                  </a:cubicBezTo>
                  <a:cubicBezTo>
                    <a:pt x="135" y="196"/>
                    <a:pt x="135" y="196"/>
                    <a:pt x="135" y="196"/>
                  </a:cubicBezTo>
                  <a:cubicBezTo>
                    <a:pt x="126" y="199"/>
                    <a:pt x="117" y="200"/>
                    <a:pt x="107" y="200"/>
                  </a:cubicBezTo>
                  <a:cubicBezTo>
                    <a:pt x="107" y="176"/>
                    <a:pt x="107" y="176"/>
                    <a:pt x="107" y="176"/>
                  </a:cubicBezTo>
                  <a:cubicBezTo>
                    <a:pt x="137" y="176"/>
                    <a:pt x="164" y="157"/>
                    <a:pt x="173" y="127"/>
                  </a:cubicBezTo>
                  <a:cubicBezTo>
                    <a:pt x="184" y="91"/>
                    <a:pt x="163" y="53"/>
                    <a:pt x="127" y="42"/>
                  </a:cubicBezTo>
                  <a:cubicBezTo>
                    <a:pt x="121" y="40"/>
                    <a:pt x="114" y="39"/>
                    <a:pt x="107" y="39"/>
                  </a:cubicBezTo>
                  <a:lnTo>
                    <a:pt x="107" y="15"/>
                  </a:lnTo>
                  <a:close/>
                  <a:moveTo>
                    <a:pt x="50" y="35"/>
                  </a:moveTo>
                  <a:cubicBezTo>
                    <a:pt x="42" y="21"/>
                    <a:pt x="42" y="21"/>
                    <a:pt x="42" y="21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8" y="17"/>
                    <a:pt x="98" y="15"/>
                    <a:pt x="107" y="15"/>
                  </a:cubicBezTo>
                  <a:cubicBezTo>
                    <a:pt x="107" y="39"/>
                    <a:pt x="107" y="39"/>
                    <a:pt x="107" y="39"/>
                  </a:cubicBezTo>
                  <a:cubicBezTo>
                    <a:pt x="78" y="39"/>
                    <a:pt x="51" y="58"/>
                    <a:pt x="42" y="88"/>
                  </a:cubicBezTo>
                  <a:cubicBezTo>
                    <a:pt x="31" y="124"/>
                    <a:pt x="51" y="162"/>
                    <a:pt x="88" y="173"/>
                  </a:cubicBezTo>
                  <a:cubicBezTo>
                    <a:pt x="88" y="173"/>
                    <a:pt x="88" y="173"/>
                    <a:pt x="88" y="173"/>
                  </a:cubicBezTo>
                  <a:cubicBezTo>
                    <a:pt x="94" y="175"/>
                    <a:pt x="101" y="176"/>
                    <a:pt x="107" y="176"/>
                  </a:cubicBezTo>
                  <a:cubicBezTo>
                    <a:pt x="107" y="200"/>
                    <a:pt x="107" y="200"/>
                    <a:pt x="107" y="200"/>
                  </a:cubicBezTo>
                  <a:cubicBezTo>
                    <a:pt x="104" y="200"/>
                    <a:pt x="101" y="200"/>
                    <a:pt x="97" y="200"/>
                  </a:cubicBezTo>
                  <a:cubicBezTo>
                    <a:pt x="92" y="215"/>
                    <a:pt x="92" y="215"/>
                    <a:pt x="92" y="21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5" y="190"/>
                    <a:pt x="65" y="190"/>
                    <a:pt x="65" y="190"/>
                  </a:cubicBezTo>
                  <a:cubicBezTo>
                    <a:pt x="53" y="184"/>
                    <a:pt x="43" y="175"/>
                    <a:pt x="35" y="165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5" y="143"/>
                    <a:pt x="5" y="143"/>
                    <a:pt x="5" y="143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5" y="123"/>
                    <a:pt x="14" y="110"/>
                    <a:pt x="16" y="97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31" y="53"/>
                    <a:pt x="40" y="43"/>
                    <a:pt x="50" y="35"/>
                  </a:cubicBezTo>
                  <a:close/>
                </a:path>
              </a:pathLst>
            </a:cu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îSļíḍe">
              <a:extLst>
                <a:ext uri="{FF2B5EF4-FFF2-40B4-BE49-F238E27FC236}">
                  <a16:creationId xmlns:a16="http://schemas.microsoft.com/office/drawing/2014/main" xmlns="" id="{9F33BC5F-C6EC-4108-9058-92E0CF5BFECF}"/>
                </a:ext>
              </a:extLst>
            </p:cNvPr>
            <p:cNvSpPr/>
            <p:nvPr/>
          </p:nvSpPr>
          <p:spPr bwMode="auto">
            <a:xfrm>
              <a:off x="14160232" y="4284681"/>
              <a:ext cx="1228856" cy="968070"/>
            </a:xfrm>
            <a:custGeom>
              <a:avLst/>
              <a:gdLst>
                <a:gd name="T0" fmla="*/ 0 w 311"/>
                <a:gd name="T1" fmla="*/ 62 h 245"/>
                <a:gd name="T2" fmla="*/ 42 w 311"/>
                <a:gd name="T3" fmla="*/ 0 h 245"/>
                <a:gd name="T4" fmla="*/ 311 w 311"/>
                <a:gd name="T5" fmla="*/ 183 h 245"/>
                <a:gd name="T6" fmla="*/ 269 w 311"/>
                <a:gd name="T7" fmla="*/ 245 h 245"/>
                <a:gd name="T8" fmla="*/ 0 w 311"/>
                <a:gd name="T9" fmla="*/ 62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1" h="245">
                  <a:moveTo>
                    <a:pt x="0" y="62"/>
                  </a:moveTo>
                  <a:lnTo>
                    <a:pt x="42" y="0"/>
                  </a:lnTo>
                  <a:lnTo>
                    <a:pt x="311" y="183"/>
                  </a:lnTo>
                  <a:lnTo>
                    <a:pt x="269" y="245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iṧḷiḍe">
              <a:extLst>
                <a:ext uri="{FF2B5EF4-FFF2-40B4-BE49-F238E27FC236}">
                  <a16:creationId xmlns:a16="http://schemas.microsoft.com/office/drawing/2014/main" xmlns="" id="{2B30433F-057A-4704-9E2E-38EA214F65CB}"/>
                </a:ext>
              </a:extLst>
            </p:cNvPr>
            <p:cNvSpPr/>
            <p:nvPr/>
          </p:nvSpPr>
          <p:spPr bwMode="auto">
            <a:xfrm>
              <a:off x="14243210" y="4363707"/>
              <a:ext cx="1062902" cy="810018"/>
            </a:xfrm>
            <a:custGeom>
              <a:avLst/>
              <a:gdLst>
                <a:gd name="T0" fmla="*/ 0 w 269"/>
                <a:gd name="T1" fmla="*/ 39 h 205"/>
                <a:gd name="T2" fmla="*/ 244 w 269"/>
                <a:gd name="T3" fmla="*/ 205 h 205"/>
                <a:gd name="T4" fmla="*/ 269 w 269"/>
                <a:gd name="T5" fmla="*/ 167 h 205"/>
                <a:gd name="T6" fmla="*/ 24 w 269"/>
                <a:gd name="T7" fmla="*/ 0 h 205"/>
                <a:gd name="T8" fmla="*/ 0 w 269"/>
                <a:gd name="T9" fmla="*/ 39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05">
                  <a:moveTo>
                    <a:pt x="0" y="39"/>
                  </a:moveTo>
                  <a:lnTo>
                    <a:pt x="244" y="205"/>
                  </a:lnTo>
                  <a:lnTo>
                    <a:pt x="269" y="167"/>
                  </a:lnTo>
                  <a:lnTo>
                    <a:pt x="24" y="0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şļíḋé">
              <a:extLst>
                <a:ext uri="{FF2B5EF4-FFF2-40B4-BE49-F238E27FC236}">
                  <a16:creationId xmlns:a16="http://schemas.microsoft.com/office/drawing/2014/main" xmlns="" id="{F77D328B-34C6-4F1D-90D2-F77D2510D991}"/>
                </a:ext>
              </a:extLst>
            </p:cNvPr>
            <p:cNvSpPr/>
            <p:nvPr/>
          </p:nvSpPr>
          <p:spPr bwMode="auto">
            <a:xfrm>
              <a:off x="13784858" y="3968576"/>
              <a:ext cx="770505" cy="782359"/>
            </a:xfrm>
            <a:custGeom>
              <a:avLst/>
              <a:gdLst>
                <a:gd name="T0" fmla="*/ 44 w 157"/>
                <a:gd name="T1" fmla="*/ 11 h 160"/>
                <a:gd name="T2" fmla="*/ 115 w 157"/>
                <a:gd name="T3" fmla="*/ 17 h 160"/>
                <a:gd name="T4" fmla="*/ 135 w 157"/>
                <a:gd name="T5" fmla="*/ 118 h 160"/>
                <a:gd name="T6" fmla="*/ 33 w 157"/>
                <a:gd name="T7" fmla="*/ 137 h 160"/>
                <a:gd name="T8" fmla="*/ 1 w 157"/>
                <a:gd name="T9" fmla="*/ 73 h 160"/>
                <a:gd name="T10" fmla="*/ 36 w 157"/>
                <a:gd name="T11" fmla="*/ 97 h 160"/>
                <a:gd name="T12" fmla="*/ 54 w 157"/>
                <a:gd name="T13" fmla="*/ 109 h 160"/>
                <a:gd name="T14" fmla="*/ 73 w 157"/>
                <a:gd name="T15" fmla="*/ 99 h 160"/>
                <a:gd name="T16" fmla="*/ 93 w 157"/>
                <a:gd name="T17" fmla="*/ 90 h 160"/>
                <a:gd name="T18" fmla="*/ 95 w 157"/>
                <a:gd name="T19" fmla="*/ 68 h 160"/>
                <a:gd name="T20" fmla="*/ 96 w 157"/>
                <a:gd name="T21" fmla="*/ 46 h 160"/>
                <a:gd name="T22" fmla="*/ 78 w 157"/>
                <a:gd name="T23" fmla="*/ 34 h 160"/>
                <a:gd name="T24" fmla="*/ 44 w 157"/>
                <a:gd name="T25" fmla="*/ 1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7" h="160">
                  <a:moveTo>
                    <a:pt x="44" y="11"/>
                  </a:moveTo>
                  <a:cubicBezTo>
                    <a:pt x="67" y="0"/>
                    <a:pt x="94" y="2"/>
                    <a:pt x="115" y="17"/>
                  </a:cubicBezTo>
                  <a:cubicBezTo>
                    <a:pt x="149" y="39"/>
                    <a:pt x="157" y="85"/>
                    <a:pt x="135" y="118"/>
                  </a:cubicBezTo>
                  <a:cubicBezTo>
                    <a:pt x="112" y="151"/>
                    <a:pt x="67" y="160"/>
                    <a:pt x="33" y="137"/>
                  </a:cubicBezTo>
                  <a:cubicBezTo>
                    <a:pt x="11" y="122"/>
                    <a:pt x="0" y="98"/>
                    <a:pt x="1" y="73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93" y="90"/>
                    <a:pt x="93" y="90"/>
                    <a:pt x="93" y="90"/>
                  </a:cubicBezTo>
                  <a:cubicBezTo>
                    <a:pt x="95" y="68"/>
                    <a:pt x="95" y="68"/>
                    <a:pt x="95" y="68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78" y="34"/>
                    <a:pt x="78" y="34"/>
                    <a:pt x="78" y="34"/>
                  </a:cubicBezTo>
                  <a:lnTo>
                    <a:pt x="44" y="11"/>
                  </a:lnTo>
                  <a:close/>
                </a:path>
              </a:pathLst>
            </a:cu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îṣļïďé">
              <a:extLst>
                <a:ext uri="{FF2B5EF4-FFF2-40B4-BE49-F238E27FC236}">
                  <a16:creationId xmlns:a16="http://schemas.microsoft.com/office/drawing/2014/main" xmlns="" id="{672E1028-E63C-4772-963E-B8B056918371}"/>
                </a:ext>
              </a:extLst>
            </p:cNvPr>
            <p:cNvSpPr/>
            <p:nvPr/>
          </p:nvSpPr>
          <p:spPr bwMode="auto">
            <a:xfrm>
              <a:off x="14990007" y="4786497"/>
              <a:ext cx="770505" cy="782359"/>
            </a:xfrm>
            <a:custGeom>
              <a:avLst/>
              <a:gdLst>
                <a:gd name="T0" fmla="*/ 155 w 157"/>
                <a:gd name="T1" fmla="*/ 87 h 160"/>
                <a:gd name="T2" fmla="*/ 124 w 157"/>
                <a:gd name="T3" fmla="*/ 23 h 160"/>
                <a:gd name="T4" fmla="*/ 22 w 157"/>
                <a:gd name="T5" fmla="*/ 42 h 160"/>
                <a:gd name="T6" fmla="*/ 42 w 157"/>
                <a:gd name="T7" fmla="*/ 143 h 160"/>
                <a:gd name="T8" fmla="*/ 113 w 157"/>
                <a:gd name="T9" fmla="*/ 150 h 160"/>
                <a:gd name="T10" fmla="*/ 79 w 157"/>
                <a:gd name="T11" fmla="*/ 126 h 160"/>
                <a:gd name="T12" fmla="*/ 60 w 157"/>
                <a:gd name="T13" fmla="*/ 114 h 160"/>
                <a:gd name="T14" fmla="*/ 62 w 157"/>
                <a:gd name="T15" fmla="*/ 92 h 160"/>
                <a:gd name="T16" fmla="*/ 64 w 157"/>
                <a:gd name="T17" fmla="*/ 70 h 160"/>
                <a:gd name="T18" fmla="*/ 83 w 157"/>
                <a:gd name="T19" fmla="*/ 61 h 160"/>
                <a:gd name="T20" fmla="*/ 103 w 157"/>
                <a:gd name="T21" fmla="*/ 51 h 160"/>
                <a:gd name="T22" fmla="*/ 121 w 157"/>
                <a:gd name="T23" fmla="*/ 63 h 160"/>
                <a:gd name="T24" fmla="*/ 155 w 157"/>
                <a:gd name="T25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7" h="160">
                  <a:moveTo>
                    <a:pt x="155" y="87"/>
                  </a:moveTo>
                  <a:cubicBezTo>
                    <a:pt x="157" y="62"/>
                    <a:pt x="145" y="38"/>
                    <a:pt x="124" y="23"/>
                  </a:cubicBezTo>
                  <a:cubicBezTo>
                    <a:pt x="90" y="0"/>
                    <a:pt x="45" y="9"/>
                    <a:pt x="22" y="42"/>
                  </a:cubicBezTo>
                  <a:cubicBezTo>
                    <a:pt x="0" y="75"/>
                    <a:pt x="8" y="121"/>
                    <a:pt x="42" y="143"/>
                  </a:cubicBezTo>
                  <a:cubicBezTo>
                    <a:pt x="63" y="158"/>
                    <a:pt x="90" y="160"/>
                    <a:pt x="113" y="150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60" y="114"/>
                    <a:pt x="60" y="114"/>
                    <a:pt x="60" y="114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83" y="61"/>
                    <a:pt x="83" y="61"/>
                    <a:pt x="83" y="6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21" y="63"/>
                    <a:pt x="121" y="63"/>
                    <a:pt x="121" y="63"/>
                  </a:cubicBezTo>
                  <a:lnTo>
                    <a:pt x="155" y="87"/>
                  </a:lnTo>
                  <a:close/>
                </a:path>
              </a:pathLst>
            </a:cu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šḻide">
              <a:extLst>
                <a:ext uri="{FF2B5EF4-FFF2-40B4-BE49-F238E27FC236}">
                  <a16:creationId xmlns:a16="http://schemas.microsoft.com/office/drawing/2014/main" xmlns="" id="{27CC405B-2394-4DE3-A63B-468DAB35A8DC}"/>
                </a:ext>
              </a:extLst>
            </p:cNvPr>
            <p:cNvSpPr/>
            <p:nvPr/>
          </p:nvSpPr>
          <p:spPr bwMode="auto">
            <a:xfrm>
              <a:off x="15053228" y="4853669"/>
              <a:ext cx="624307" cy="644063"/>
            </a:xfrm>
            <a:custGeom>
              <a:avLst/>
              <a:gdLst>
                <a:gd name="T0" fmla="*/ 127 w 127"/>
                <a:gd name="T1" fmla="*/ 48 h 131"/>
                <a:gd name="T2" fmla="*/ 104 w 127"/>
                <a:gd name="T3" fmla="*/ 19 h 131"/>
                <a:gd name="T4" fmla="*/ 19 w 127"/>
                <a:gd name="T5" fmla="*/ 35 h 131"/>
                <a:gd name="T6" fmla="*/ 35 w 127"/>
                <a:gd name="T7" fmla="*/ 120 h 131"/>
                <a:gd name="T8" fmla="*/ 71 w 127"/>
                <a:gd name="T9" fmla="*/ 130 h 131"/>
                <a:gd name="T10" fmla="*/ 35 w 127"/>
                <a:gd name="T11" fmla="*/ 106 h 131"/>
                <a:gd name="T12" fmla="*/ 40 w 127"/>
                <a:gd name="T13" fmla="*/ 49 h 131"/>
                <a:gd name="T14" fmla="*/ 91 w 127"/>
                <a:gd name="T15" fmla="*/ 24 h 131"/>
                <a:gd name="T16" fmla="*/ 127 w 127"/>
                <a:gd name="T17" fmla="*/ 4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131">
                  <a:moveTo>
                    <a:pt x="127" y="48"/>
                  </a:moveTo>
                  <a:cubicBezTo>
                    <a:pt x="123" y="36"/>
                    <a:pt x="115" y="26"/>
                    <a:pt x="104" y="19"/>
                  </a:cubicBezTo>
                  <a:cubicBezTo>
                    <a:pt x="76" y="0"/>
                    <a:pt x="38" y="7"/>
                    <a:pt x="19" y="35"/>
                  </a:cubicBezTo>
                  <a:cubicBezTo>
                    <a:pt x="0" y="63"/>
                    <a:pt x="7" y="101"/>
                    <a:pt x="35" y="120"/>
                  </a:cubicBezTo>
                  <a:cubicBezTo>
                    <a:pt x="46" y="127"/>
                    <a:pt x="59" y="131"/>
                    <a:pt x="71" y="130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127" y="48"/>
                  </a:ln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íŝḷíḍê">
              <a:extLst>
                <a:ext uri="{FF2B5EF4-FFF2-40B4-BE49-F238E27FC236}">
                  <a16:creationId xmlns:a16="http://schemas.microsoft.com/office/drawing/2014/main" xmlns="" id="{F0B533A1-7DB1-4D48-913C-A2FAE8D4FE70}"/>
                </a:ext>
              </a:extLst>
            </p:cNvPr>
            <p:cNvSpPr/>
            <p:nvPr/>
          </p:nvSpPr>
          <p:spPr bwMode="auto">
            <a:xfrm>
              <a:off x="13863884" y="4039700"/>
              <a:ext cx="624307" cy="644063"/>
            </a:xfrm>
            <a:custGeom>
              <a:avLst/>
              <a:gdLst>
                <a:gd name="T0" fmla="*/ 0 w 127"/>
                <a:gd name="T1" fmla="*/ 83 h 131"/>
                <a:gd name="T2" fmla="*/ 23 w 127"/>
                <a:gd name="T3" fmla="*/ 112 h 131"/>
                <a:gd name="T4" fmla="*/ 108 w 127"/>
                <a:gd name="T5" fmla="*/ 96 h 131"/>
                <a:gd name="T6" fmla="*/ 92 w 127"/>
                <a:gd name="T7" fmla="*/ 11 h 131"/>
                <a:gd name="T8" fmla="*/ 56 w 127"/>
                <a:gd name="T9" fmla="*/ 1 h 131"/>
                <a:gd name="T10" fmla="*/ 92 w 127"/>
                <a:gd name="T11" fmla="*/ 25 h 131"/>
                <a:gd name="T12" fmla="*/ 88 w 127"/>
                <a:gd name="T13" fmla="*/ 82 h 131"/>
                <a:gd name="T14" fmla="*/ 36 w 127"/>
                <a:gd name="T15" fmla="*/ 107 h 131"/>
                <a:gd name="T16" fmla="*/ 0 w 127"/>
                <a:gd name="T17" fmla="*/ 8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131">
                  <a:moveTo>
                    <a:pt x="0" y="83"/>
                  </a:moveTo>
                  <a:cubicBezTo>
                    <a:pt x="5" y="95"/>
                    <a:pt x="13" y="105"/>
                    <a:pt x="23" y="112"/>
                  </a:cubicBezTo>
                  <a:cubicBezTo>
                    <a:pt x="51" y="131"/>
                    <a:pt x="89" y="124"/>
                    <a:pt x="108" y="96"/>
                  </a:cubicBezTo>
                  <a:cubicBezTo>
                    <a:pt x="127" y="68"/>
                    <a:pt x="120" y="30"/>
                    <a:pt x="92" y="11"/>
                  </a:cubicBezTo>
                  <a:cubicBezTo>
                    <a:pt x="81" y="4"/>
                    <a:pt x="69" y="0"/>
                    <a:pt x="56" y="1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36" y="107"/>
                    <a:pt x="36" y="107"/>
                    <a:pt x="36" y="107"/>
                  </a:cubicBezTo>
                  <a:lnTo>
                    <a:pt x="0" y="83"/>
                  </a:ln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şlîḍè">
              <a:extLst>
                <a:ext uri="{FF2B5EF4-FFF2-40B4-BE49-F238E27FC236}">
                  <a16:creationId xmlns:a16="http://schemas.microsoft.com/office/drawing/2014/main" xmlns="" id="{A5B94E5B-4299-44C7-9805-A93BC46BC2CF}"/>
                </a:ext>
              </a:extLst>
            </p:cNvPr>
            <p:cNvSpPr/>
            <p:nvPr/>
          </p:nvSpPr>
          <p:spPr bwMode="auto">
            <a:xfrm>
              <a:off x="15740755" y="5130261"/>
              <a:ext cx="774456" cy="885093"/>
            </a:xfrm>
            <a:custGeom>
              <a:avLst/>
              <a:gdLst>
                <a:gd name="T0" fmla="*/ 74 w 158"/>
                <a:gd name="T1" fmla="*/ 39 h 181"/>
                <a:gd name="T2" fmla="*/ 65 w 158"/>
                <a:gd name="T3" fmla="*/ 19 h 181"/>
                <a:gd name="T4" fmla="*/ 107 w 158"/>
                <a:gd name="T5" fmla="*/ 0 h 181"/>
                <a:gd name="T6" fmla="*/ 116 w 158"/>
                <a:gd name="T7" fmla="*/ 20 h 181"/>
                <a:gd name="T8" fmla="*/ 158 w 158"/>
                <a:gd name="T9" fmla="*/ 18 h 181"/>
                <a:gd name="T10" fmla="*/ 158 w 158"/>
                <a:gd name="T11" fmla="*/ 51 h 181"/>
                <a:gd name="T12" fmla="*/ 57 w 158"/>
                <a:gd name="T13" fmla="*/ 109 h 181"/>
                <a:gd name="T14" fmla="*/ 59 w 158"/>
                <a:gd name="T15" fmla="*/ 181 h 181"/>
                <a:gd name="T16" fmla="*/ 2 w 158"/>
                <a:gd name="T17" fmla="*/ 181 h 181"/>
                <a:gd name="T18" fmla="*/ 1 w 158"/>
                <a:gd name="T19" fmla="*/ 179 h 181"/>
                <a:gd name="T20" fmla="*/ 21 w 158"/>
                <a:gd name="T21" fmla="*/ 171 h 181"/>
                <a:gd name="T22" fmla="*/ 20 w 158"/>
                <a:gd name="T23" fmla="*/ 118 h 181"/>
                <a:gd name="T24" fmla="*/ 0 w 158"/>
                <a:gd name="T25" fmla="*/ 110 h 181"/>
                <a:gd name="T26" fmla="*/ 17 w 158"/>
                <a:gd name="T27" fmla="*/ 68 h 181"/>
                <a:gd name="T28" fmla="*/ 37 w 158"/>
                <a:gd name="T29" fmla="*/ 76 h 181"/>
                <a:gd name="T30" fmla="*/ 74 w 158"/>
                <a:gd name="T31" fmla="*/ 3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8" h="181">
                  <a:moveTo>
                    <a:pt x="74" y="39"/>
                  </a:moveTo>
                  <a:cubicBezTo>
                    <a:pt x="65" y="19"/>
                    <a:pt x="65" y="19"/>
                    <a:pt x="65" y="19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29" y="17"/>
                    <a:pt x="144" y="16"/>
                    <a:pt x="158" y="18"/>
                  </a:cubicBezTo>
                  <a:cubicBezTo>
                    <a:pt x="158" y="51"/>
                    <a:pt x="158" y="51"/>
                    <a:pt x="158" y="51"/>
                  </a:cubicBezTo>
                  <a:cubicBezTo>
                    <a:pt x="116" y="45"/>
                    <a:pt x="74" y="67"/>
                    <a:pt x="57" y="109"/>
                  </a:cubicBezTo>
                  <a:cubicBezTo>
                    <a:pt x="48" y="133"/>
                    <a:pt x="49" y="159"/>
                    <a:pt x="59" y="181"/>
                  </a:cubicBezTo>
                  <a:cubicBezTo>
                    <a:pt x="2" y="181"/>
                    <a:pt x="2" y="181"/>
                    <a:pt x="2" y="181"/>
                  </a:cubicBezTo>
                  <a:cubicBezTo>
                    <a:pt x="1" y="179"/>
                    <a:pt x="1" y="179"/>
                    <a:pt x="1" y="179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17" y="154"/>
                    <a:pt x="17" y="136"/>
                    <a:pt x="20" y="11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47" y="61"/>
                    <a:pt x="59" y="48"/>
                    <a:pt x="74" y="39"/>
                  </a:cubicBez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ṡ1íḍe">
              <a:extLst>
                <a:ext uri="{FF2B5EF4-FFF2-40B4-BE49-F238E27FC236}">
                  <a16:creationId xmlns:a16="http://schemas.microsoft.com/office/drawing/2014/main" xmlns="" id="{987D24A1-9DEE-4271-AA86-7AA05EA3BE7B}"/>
                </a:ext>
              </a:extLst>
            </p:cNvPr>
            <p:cNvSpPr/>
            <p:nvPr/>
          </p:nvSpPr>
          <p:spPr bwMode="auto">
            <a:xfrm>
              <a:off x="14326187" y="5335728"/>
              <a:ext cx="806067" cy="679625"/>
            </a:xfrm>
            <a:custGeom>
              <a:avLst/>
              <a:gdLst>
                <a:gd name="T0" fmla="*/ 0 w 165"/>
                <a:gd name="T1" fmla="*/ 35 h 139"/>
                <a:gd name="T2" fmla="*/ 0 w 165"/>
                <a:gd name="T3" fmla="*/ 34 h 139"/>
                <a:gd name="T4" fmla="*/ 0 w 165"/>
                <a:gd name="T5" fmla="*/ 17 h 139"/>
                <a:gd name="T6" fmla="*/ 22 w 165"/>
                <a:gd name="T7" fmla="*/ 5 h 139"/>
                <a:gd name="T8" fmla="*/ 30 w 165"/>
                <a:gd name="T9" fmla="*/ 19 h 139"/>
                <a:gd name="T10" fmla="*/ 68 w 165"/>
                <a:gd name="T11" fmla="*/ 15 h 139"/>
                <a:gd name="T12" fmla="*/ 73 w 165"/>
                <a:gd name="T13" fmla="*/ 0 h 139"/>
                <a:gd name="T14" fmla="*/ 105 w 165"/>
                <a:gd name="T15" fmla="*/ 10 h 139"/>
                <a:gd name="T16" fmla="*/ 100 w 165"/>
                <a:gd name="T17" fmla="*/ 25 h 139"/>
                <a:gd name="T18" fmla="*/ 130 w 165"/>
                <a:gd name="T19" fmla="*/ 49 h 139"/>
                <a:gd name="T20" fmla="*/ 144 w 165"/>
                <a:gd name="T21" fmla="*/ 42 h 139"/>
                <a:gd name="T22" fmla="*/ 160 w 165"/>
                <a:gd name="T23" fmla="*/ 71 h 139"/>
                <a:gd name="T24" fmla="*/ 146 w 165"/>
                <a:gd name="T25" fmla="*/ 79 h 139"/>
                <a:gd name="T26" fmla="*/ 150 w 165"/>
                <a:gd name="T27" fmla="*/ 117 h 139"/>
                <a:gd name="T28" fmla="*/ 165 w 165"/>
                <a:gd name="T29" fmla="*/ 122 h 139"/>
                <a:gd name="T30" fmla="*/ 160 w 165"/>
                <a:gd name="T31" fmla="*/ 139 h 139"/>
                <a:gd name="T32" fmla="*/ 118 w 165"/>
                <a:gd name="T33" fmla="*/ 139 h 139"/>
                <a:gd name="T34" fmla="*/ 123 w 165"/>
                <a:gd name="T35" fmla="*/ 127 h 139"/>
                <a:gd name="T36" fmla="*/ 78 w 165"/>
                <a:gd name="T37" fmla="*/ 42 h 139"/>
                <a:gd name="T38" fmla="*/ 0 w 165"/>
                <a:gd name="T39" fmla="*/ 71 h 139"/>
                <a:gd name="T40" fmla="*/ 0 w 165"/>
                <a:gd name="T41" fmla="*/ 3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5" h="139">
                  <a:moveTo>
                    <a:pt x="0" y="35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42" y="15"/>
                    <a:pt x="55" y="14"/>
                    <a:pt x="68" y="15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12" y="31"/>
                    <a:pt x="122" y="39"/>
                    <a:pt x="130" y="49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60" y="71"/>
                    <a:pt x="160" y="71"/>
                    <a:pt x="160" y="71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50" y="91"/>
                    <a:pt x="151" y="104"/>
                    <a:pt x="150" y="117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0" y="139"/>
                    <a:pt x="160" y="139"/>
                    <a:pt x="160" y="139"/>
                  </a:cubicBezTo>
                  <a:cubicBezTo>
                    <a:pt x="118" y="139"/>
                    <a:pt x="118" y="139"/>
                    <a:pt x="118" y="139"/>
                  </a:cubicBezTo>
                  <a:cubicBezTo>
                    <a:pt x="120" y="135"/>
                    <a:pt x="122" y="131"/>
                    <a:pt x="123" y="127"/>
                  </a:cubicBezTo>
                  <a:cubicBezTo>
                    <a:pt x="134" y="91"/>
                    <a:pt x="114" y="53"/>
                    <a:pt x="78" y="42"/>
                  </a:cubicBezTo>
                  <a:cubicBezTo>
                    <a:pt x="48" y="32"/>
                    <a:pt x="16" y="45"/>
                    <a:pt x="0" y="71"/>
                  </a:cubicBezTo>
                  <a:cubicBezTo>
                    <a:pt x="0" y="35"/>
                    <a:pt x="0" y="35"/>
                    <a:pt x="0" y="35"/>
                  </a:cubicBez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ŝḷiḋè">
              <a:extLst>
                <a:ext uri="{FF2B5EF4-FFF2-40B4-BE49-F238E27FC236}">
                  <a16:creationId xmlns:a16="http://schemas.microsoft.com/office/drawing/2014/main" xmlns="" id="{AE4C9342-4496-4436-985E-00A3460B13BD}"/>
                </a:ext>
              </a:extLst>
            </p:cNvPr>
            <p:cNvSpPr/>
            <p:nvPr/>
          </p:nvSpPr>
          <p:spPr bwMode="auto">
            <a:xfrm>
              <a:off x="15523433" y="5130261"/>
              <a:ext cx="829774" cy="833725"/>
            </a:xfrm>
            <a:custGeom>
              <a:avLst/>
              <a:gdLst>
                <a:gd name="T0" fmla="*/ 85 w 169"/>
                <a:gd name="T1" fmla="*/ 13 h 170"/>
                <a:gd name="T2" fmla="*/ 113 w 169"/>
                <a:gd name="T3" fmla="*/ 19 h 170"/>
                <a:gd name="T4" fmla="*/ 120 w 169"/>
                <a:gd name="T5" fmla="*/ 8 h 170"/>
                <a:gd name="T6" fmla="*/ 142 w 169"/>
                <a:gd name="T7" fmla="*/ 23 h 170"/>
                <a:gd name="T8" fmla="*/ 135 w 169"/>
                <a:gd name="T9" fmla="*/ 33 h 170"/>
                <a:gd name="T10" fmla="*/ 152 w 169"/>
                <a:gd name="T11" fmla="*/ 58 h 170"/>
                <a:gd name="T12" fmla="*/ 164 w 169"/>
                <a:gd name="T13" fmla="*/ 56 h 170"/>
                <a:gd name="T14" fmla="*/ 169 w 169"/>
                <a:gd name="T15" fmla="*/ 82 h 170"/>
                <a:gd name="T16" fmla="*/ 157 w 169"/>
                <a:gd name="T17" fmla="*/ 84 h 170"/>
                <a:gd name="T18" fmla="*/ 151 w 169"/>
                <a:gd name="T19" fmla="*/ 114 h 170"/>
                <a:gd name="T20" fmla="*/ 162 w 169"/>
                <a:gd name="T21" fmla="*/ 121 h 170"/>
                <a:gd name="T22" fmla="*/ 147 w 169"/>
                <a:gd name="T23" fmla="*/ 143 h 170"/>
                <a:gd name="T24" fmla="*/ 137 w 169"/>
                <a:gd name="T25" fmla="*/ 136 h 170"/>
                <a:gd name="T26" fmla="*/ 111 w 169"/>
                <a:gd name="T27" fmla="*/ 153 h 170"/>
                <a:gd name="T28" fmla="*/ 114 w 169"/>
                <a:gd name="T29" fmla="*/ 165 h 170"/>
                <a:gd name="T30" fmla="*/ 88 w 169"/>
                <a:gd name="T31" fmla="*/ 170 h 170"/>
                <a:gd name="T32" fmla="*/ 85 w 169"/>
                <a:gd name="T33" fmla="*/ 158 h 170"/>
                <a:gd name="T34" fmla="*/ 85 w 169"/>
                <a:gd name="T35" fmla="*/ 158 h 170"/>
                <a:gd name="T36" fmla="*/ 85 w 169"/>
                <a:gd name="T37" fmla="*/ 139 h 170"/>
                <a:gd name="T38" fmla="*/ 129 w 169"/>
                <a:gd name="T39" fmla="*/ 115 h 170"/>
                <a:gd name="T40" fmla="*/ 114 w 169"/>
                <a:gd name="T41" fmla="*/ 41 h 170"/>
                <a:gd name="T42" fmla="*/ 85 w 169"/>
                <a:gd name="T43" fmla="*/ 32 h 170"/>
                <a:gd name="T44" fmla="*/ 85 w 169"/>
                <a:gd name="T45" fmla="*/ 13 h 170"/>
                <a:gd name="T46" fmla="*/ 58 w 169"/>
                <a:gd name="T47" fmla="*/ 18 h 170"/>
                <a:gd name="T48" fmla="*/ 55 w 169"/>
                <a:gd name="T49" fmla="*/ 6 h 170"/>
                <a:gd name="T50" fmla="*/ 81 w 169"/>
                <a:gd name="T51" fmla="*/ 0 h 170"/>
                <a:gd name="T52" fmla="*/ 84 w 169"/>
                <a:gd name="T53" fmla="*/ 13 h 170"/>
                <a:gd name="T54" fmla="*/ 85 w 169"/>
                <a:gd name="T55" fmla="*/ 13 h 170"/>
                <a:gd name="T56" fmla="*/ 85 w 169"/>
                <a:gd name="T57" fmla="*/ 32 h 170"/>
                <a:gd name="T58" fmla="*/ 40 w 169"/>
                <a:gd name="T59" fmla="*/ 55 h 170"/>
                <a:gd name="T60" fmla="*/ 55 w 169"/>
                <a:gd name="T61" fmla="*/ 130 h 170"/>
                <a:gd name="T62" fmla="*/ 55 w 169"/>
                <a:gd name="T63" fmla="*/ 130 h 170"/>
                <a:gd name="T64" fmla="*/ 85 w 169"/>
                <a:gd name="T65" fmla="*/ 139 h 170"/>
                <a:gd name="T66" fmla="*/ 85 w 169"/>
                <a:gd name="T67" fmla="*/ 158 h 170"/>
                <a:gd name="T68" fmla="*/ 56 w 169"/>
                <a:gd name="T69" fmla="*/ 152 h 170"/>
                <a:gd name="T70" fmla="*/ 49 w 169"/>
                <a:gd name="T71" fmla="*/ 162 h 170"/>
                <a:gd name="T72" fmla="*/ 27 w 169"/>
                <a:gd name="T73" fmla="*/ 148 h 170"/>
                <a:gd name="T74" fmla="*/ 34 w 169"/>
                <a:gd name="T75" fmla="*/ 137 h 170"/>
                <a:gd name="T76" fmla="*/ 17 w 169"/>
                <a:gd name="T77" fmla="*/ 112 h 170"/>
                <a:gd name="T78" fmla="*/ 5 w 169"/>
                <a:gd name="T79" fmla="*/ 115 h 170"/>
                <a:gd name="T80" fmla="*/ 0 w 169"/>
                <a:gd name="T81" fmla="*/ 89 h 170"/>
                <a:gd name="T82" fmla="*/ 12 w 169"/>
                <a:gd name="T83" fmla="*/ 86 h 170"/>
                <a:gd name="T84" fmla="*/ 18 w 169"/>
                <a:gd name="T85" fmla="*/ 57 h 170"/>
                <a:gd name="T86" fmla="*/ 7 w 169"/>
                <a:gd name="T87" fmla="*/ 50 h 170"/>
                <a:gd name="T88" fmla="*/ 22 w 169"/>
                <a:gd name="T89" fmla="*/ 28 h 170"/>
                <a:gd name="T90" fmla="*/ 33 w 169"/>
                <a:gd name="T91" fmla="*/ 35 h 170"/>
                <a:gd name="T92" fmla="*/ 58 w 169"/>
                <a:gd name="T93" fmla="*/ 1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9" h="170">
                  <a:moveTo>
                    <a:pt x="85" y="13"/>
                  </a:moveTo>
                  <a:cubicBezTo>
                    <a:pt x="94" y="13"/>
                    <a:pt x="104" y="15"/>
                    <a:pt x="113" y="19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42" y="23"/>
                    <a:pt x="142" y="23"/>
                    <a:pt x="142" y="23"/>
                  </a:cubicBezTo>
                  <a:cubicBezTo>
                    <a:pt x="135" y="33"/>
                    <a:pt x="135" y="33"/>
                    <a:pt x="135" y="33"/>
                  </a:cubicBezTo>
                  <a:cubicBezTo>
                    <a:pt x="143" y="40"/>
                    <a:pt x="148" y="49"/>
                    <a:pt x="152" y="58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69" y="82"/>
                    <a:pt x="169" y="82"/>
                    <a:pt x="169" y="82"/>
                  </a:cubicBezTo>
                  <a:cubicBezTo>
                    <a:pt x="157" y="84"/>
                    <a:pt x="157" y="84"/>
                    <a:pt x="157" y="84"/>
                  </a:cubicBezTo>
                  <a:cubicBezTo>
                    <a:pt x="157" y="94"/>
                    <a:pt x="155" y="104"/>
                    <a:pt x="151" y="114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47" y="143"/>
                    <a:pt x="147" y="143"/>
                    <a:pt x="147" y="143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29" y="143"/>
                    <a:pt x="121" y="149"/>
                    <a:pt x="111" y="153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88" y="170"/>
                    <a:pt x="88" y="170"/>
                    <a:pt x="88" y="170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5" y="139"/>
                    <a:pt x="85" y="139"/>
                    <a:pt x="85" y="139"/>
                  </a:cubicBezTo>
                  <a:cubicBezTo>
                    <a:pt x="102" y="139"/>
                    <a:pt x="119" y="130"/>
                    <a:pt x="129" y="115"/>
                  </a:cubicBezTo>
                  <a:cubicBezTo>
                    <a:pt x="146" y="90"/>
                    <a:pt x="139" y="57"/>
                    <a:pt x="114" y="41"/>
                  </a:cubicBezTo>
                  <a:cubicBezTo>
                    <a:pt x="105" y="35"/>
                    <a:pt x="95" y="32"/>
                    <a:pt x="85" y="32"/>
                  </a:cubicBezTo>
                  <a:lnTo>
                    <a:pt x="85" y="13"/>
                  </a:lnTo>
                  <a:close/>
                  <a:moveTo>
                    <a:pt x="58" y="18"/>
                  </a:moveTo>
                  <a:cubicBezTo>
                    <a:pt x="55" y="6"/>
                    <a:pt x="55" y="6"/>
                    <a:pt x="55" y="6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32"/>
                    <a:pt x="85" y="32"/>
                    <a:pt x="85" y="32"/>
                  </a:cubicBezTo>
                  <a:cubicBezTo>
                    <a:pt x="67" y="32"/>
                    <a:pt x="50" y="40"/>
                    <a:pt x="40" y="55"/>
                  </a:cubicBezTo>
                  <a:cubicBezTo>
                    <a:pt x="24" y="80"/>
                    <a:pt x="30" y="113"/>
                    <a:pt x="55" y="130"/>
                  </a:cubicBezTo>
                  <a:cubicBezTo>
                    <a:pt x="55" y="130"/>
                    <a:pt x="55" y="130"/>
                    <a:pt x="55" y="130"/>
                  </a:cubicBezTo>
                  <a:cubicBezTo>
                    <a:pt x="64" y="136"/>
                    <a:pt x="74" y="139"/>
                    <a:pt x="85" y="139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75" y="158"/>
                    <a:pt x="65" y="156"/>
                    <a:pt x="56" y="152"/>
                  </a:cubicBezTo>
                  <a:cubicBezTo>
                    <a:pt x="49" y="162"/>
                    <a:pt x="49" y="162"/>
                    <a:pt x="49" y="162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26" y="130"/>
                    <a:pt x="21" y="121"/>
                    <a:pt x="17" y="112"/>
                  </a:cubicBezTo>
                  <a:cubicBezTo>
                    <a:pt x="5" y="115"/>
                    <a:pt x="5" y="115"/>
                    <a:pt x="5" y="11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76"/>
                    <a:pt x="14" y="66"/>
                    <a:pt x="18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40" y="27"/>
                    <a:pt x="48" y="22"/>
                    <a:pt x="58" y="1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734506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8" grpId="0" animBg="1"/>
      <p:bldP spid="10" grpId="0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离线计算框架</a:t>
            </a: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689088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C2F70476-27A4-4694-82D3-DEB74E753A95}"/>
              </a:ext>
            </a:extLst>
          </p:cNvPr>
          <p:cNvSpPr txBox="1"/>
          <p:nvPr/>
        </p:nvSpPr>
        <p:spPr>
          <a:xfrm>
            <a:off x="3546105" y="2681419"/>
            <a:ext cx="11926527" cy="2487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仅适合离线批处理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具有很好的容错性和扩展性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适合简单的批处理任务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18" name="ïṩľídè">
            <a:extLst>
              <a:ext uri="{FF2B5EF4-FFF2-40B4-BE49-F238E27FC236}">
                <a16:creationId xmlns:a16="http://schemas.microsoft.com/office/drawing/2014/main" xmlns="" id="{4E9BEAC0-62D4-494F-A0DF-3ACD4EA52951}"/>
              </a:ext>
            </a:extLst>
          </p:cNvPr>
          <p:cNvSpPr/>
          <p:nvPr/>
        </p:nvSpPr>
        <p:spPr>
          <a:xfrm>
            <a:off x="2800128" y="2924306"/>
            <a:ext cx="576087" cy="601837"/>
          </a:xfrm>
          <a:custGeom>
            <a:avLst/>
            <a:gdLst>
              <a:gd name="T0" fmla="*/ 213 w 427"/>
              <a:gd name="T1" fmla="*/ 0 h 427"/>
              <a:gd name="T2" fmla="*/ 0 w 427"/>
              <a:gd name="T3" fmla="*/ 213 h 427"/>
              <a:gd name="T4" fmla="*/ 213 w 427"/>
              <a:gd name="T5" fmla="*/ 427 h 427"/>
              <a:gd name="T6" fmla="*/ 427 w 427"/>
              <a:gd name="T7" fmla="*/ 213 h 427"/>
              <a:gd name="T8" fmla="*/ 213 w 427"/>
              <a:gd name="T9" fmla="*/ 0 h 427"/>
              <a:gd name="T10" fmla="*/ 180 w 427"/>
              <a:gd name="T11" fmla="*/ 312 h 427"/>
              <a:gd name="T12" fmla="*/ 82 w 427"/>
              <a:gd name="T13" fmla="*/ 214 h 427"/>
              <a:gd name="T14" fmla="*/ 120 w 427"/>
              <a:gd name="T15" fmla="*/ 176 h 427"/>
              <a:gd name="T16" fmla="*/ 180 w 427"/>
              <a:gd name="T17" fmla="*/ 236 h 427"/>
              <a:gd name="T18" fmla="*/ 308 w 427"/>
              <a:gd name="T19" fmla="*/ 108 h 427"/>
              <a:gd name="T20" fmla="*/ 346 w 427"/>
              <a:gd name="T21" fmla="*/ 146 h 427"/>
              <a:gd name="T22" fmla="*/ 180 w 427"/>
              <a:gd name="T23" fmla="*/ 312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7" h="427">
                <a:moveTo>
                  <a:pt x="213" y="0"/>
                </a:moveTo>
                <a:cubicBezTo>
                  <a:pt x="96" y="0"/>
                  <a:pt x="0" y="96"/>
                  <a:pt x="0" y="213"/>
                </a:cubicBezTo>
                <a:cubicBezTo>
                  <a:pt x="0" y="331"/>
                  <a:pt x="96" y="427"/>
                  <a:pt x="213" y="427"/>
                </a:cubicBezTo>
                <a:cubicBezTo>
                  <a:pt x="331" y="427"/>
                  <a:pt x="427" y="331"/>
                  <a:pt x="427" y="213"/>
                </a:cubicBezTo>
                <a:cubicBezTo>
                  <a:pt x="427" y="96"/>
                  <a:pt x="331" y="0"/>
                  <a:pt x="213" y="0"/>
                </a:cubicBezTo>
                <a:close/>
                <a:moveTo>
                  <a:pt x="180" y="312"/>
                </a:moveTo>
                <a:lnTo>
                  <a:pt x="82" y="214"/>
                </a:lnTo>
                <a:lnTo>
                  <a:pt x="120" y="176"/>
                </a:lnTo>
                <a:lnTo>
                  <a:pt x="180" y="236"/>
                </a:lnTo>
                <a:lnTo>
                  <a:pt x="308" y="108"/>
                </a:lnTo>
                <a:lnTo>
                  <a:pt x="346" y="146"/>
                </a:lnTo>
                <a:lnTo>
                  <a:pt x="180" y="312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5F297657-4C28-438D-A0CE-988B4917B575}"/>
              </a:ext>
            </a:extLst>
          </p:cNvPr>
          <p:cNvSpPr/>
          <p:nvPr/>
        </p:nvSpPr>
        <p:spPr>
          <a:xfrm>
            <a:off x="3546105" y="5463136"/>
            <a:ext cx="619677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缺点明显：</a:t>
            </a:r>
            <a:endParaRPr lang="en-US" altLang="zh-CN" sz="3600" dirty="0">
              <a:solidFill>
                <a:prstClr val="white"/>
              </a:solidFill>
              <a:cs typeface="+mn-ea"/>
              <a:sym typeface="+mn-lt"/>
            </a:endParaRPr>
          </a:p>
          <a:p>
            <a:pPr marL="441325" indent="-44132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prstClr val="white"/>
                </a:solidFill>
                <a:cs typeface="+mn-ea"/>
                <a:sym typeface="+mn-lt"/>
              </a:rPr>
              <a:t>启动开销大、过多使用磁盘导致效率低下等</a:t>
            </a:r>
          </a:p>
        </p:txBody>
      </p:sp>
      <p:sp>
        <p:nvSpPr>
          <p:cNvPr id="16" name="ïṩľídè">
            <a:extLst>
              <a:ext uri="{FF2B5EF4-FFF2-40B4-BE49-F238E27FC236}">
                <a16:creationId xmlns:a16="http://schemas.microsoft.com/office/drawing/2014/main" xmlns="" id="{51964D4E-CC79-4D35-AF78-EC99D4C05745}"/>
              </a:ext>
            </a:extLst>
          </p:cNvPr>
          <p:cNvSpPr/>
          <p:nvPr/>
        </p:nvSpPr>
        <p:spPr>
          <a:xfrm>
            <a:off x="2800128" y="5676579"/>
            <a:ext cx="576087" cy="601837"/>
          </a:xfrm>
          <a:custGeom>
            <a:avLst/>
            <a:gdLst>
              <a:gd name="T0" fmla="*/ 213 w 427"/>
              <a:gd name="T1" fmla="*/ 0 h 427"/>
              <a:gd name="T2" fmla="*/ 0 w 427"/>
              <a:gd name="T3" fmla="*/ 213 h 427"/>
              <a:gd name="T4" fmla="*/ 213 w 427"/>
              <a:gd name="T5" fmla="*/ 427 h 427"/>
              <a:gd name="T6" fmla="*/ 427 w 427"/>
              <a:gd name="T7" fmla="*/ 213 h 427"/>
              <a:gd name="T8" fmla="*/ 213 w 427"/>
              <a:gd name="T9" fmla="*/ 0 h 427"/>
              <a:gd name="T10" fmla="*/ 180 w 427"/>
              <a:gd name="T11" fmla="*/ 312 h 427"/>
              <a:gd name="T12" fmla="*/ 82 w 427"/>
              <a:gd name="T13" fmla="*/ 214 h 427"/>
              <a:gd name="T14" fmla="*/ 120 w 427"/>
              <a:gd name="T15" fmla="*/ 176 h 427"/>
              <a:gd name="T16" fmla="*/ 180 w 427"/>
              <a:gd name="T17" fmla="*/ 236 h 427"/>
              <a:gd name="T18" fmla="*/ 308 w 427"/>
              <a:gd name="T19" fmla="*/ 108 h 427"/>
              <a:gd name="T20" fmla="*/ 346 w 427"/>
              <a:gd name="T21" fmla="*/ 146 h 427"/>
              <a:gd name="T22" fmla="*/ 180 w 427"/>
              <a:gd name="T23" fmla="*/ 312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7" h="427">
                <a:moveTo>
                  <a:pt x="213" y="0"/>
                </a:moveTo>
                <a:cubicBezTo>
                  <a:pt x="96" y="0"/>
                  <a:pt x="0" y="96"/>
                  <a:pt x="0" y="213"/>
                </a:cubicBezTo>
                <a:cubicBezTo>
                  <a:pt x="0" y="331"/>
                  <a:pt x="96" y="427"/>
                  <a:pt x="213" y="427"/>
                </a:cubicBezTo>
                <a:cubicBezTo>
                  <a:pt x="331" y="427"/>
                  <a:pt x="427" y="331"/>
                  <a:pt x="427" y="213"/>
                </a:cubicBezTo>
                <a:cubicBezTo>
                  <a:pt x="427" y="96"/>
                  <a:pt x="331" y="0"/>
                  <a:pt x="213" y="0"/>
                </a:cubicBezTo>
                <a:close/>
                <a:moveTo>
                  <a:pt x="180" y="312"/>
                </a:moveTo>
                <a:lnTo>
                  <a:pt x="82" y="214"/>
                </a:lnTo>
                <a:lnTo>
                  <a:pt x="120" y="176"/>
                </a:lnTo>
                <a:lnTo>
                  <a:pt x="180" y="236"/>
                </a:lnTo>
                <a:lnTo>
                  <a:pt x="308" y="108"/>
                </a:lnTo>
                <a:lnTo>
                  <a:pt x="346" y="146"/>
                </a:lnTo>
                <a:lnTo>
                  <a:pt x="180" y="312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 sz="1600" dirty="0">
              <a:cs typeface="+mn-ea"/>
              <a:sym typeface="+mn-lt"/>
            </a:endParaRP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xmlns="" id="{50D4FADC-2645-4BEC-BC72-50A3B3C0363B}"/>
              </a:ext>
            </a:extLst>
          </p:cNvPr>
          <p:cNvGrpSpPr/>
          <p:nvPr/>
        </p:nvGrpSpPr>
        <p:grpSpPr>
          <a:xfrm>
            <a:off x="13306206" y="3605056"/>
            <a:ext cx="3540371" cy="3386270"/>
            <a:chOff x="13717686" y="3605056"/>
            <a:chExt cx="3540371" cy="3386270"/>
          </a:xfrm>
        </p:grpSpPr>
        <p:sp>
          <p:nvSpPr>
            <p:cNvPr id="34" name="íšḻïďê">
              <a:extLst>
                <a:ext uri="{FF2B5EF4-FFF2-40B4-BE49-F238E27FC236}">
                  <a16:creationId xmlns:a16="http://schemas.microsoft.com/office/drawing/2014/main" xmlns="" id="{5DD010EC-CAF2-4DD1-9A27-6E70F1EFE686}"/>
                </a:ext>
              </a:extLst>
            </p:cNvPr>
            <p:cNvSpPr/>
            <p:nvPr/>
          </p:nvSpPr>
          <p:spPr bwMode="auto">
            <a:xfrm>
              <a:off x="13717686" y="3605056"/>
              <a:ext cx="3540371" cy="3382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śľîde">
              <a:extLst>
                <a:ext uri="{FF2B5EF4-FFF2-40B4-BE49-F238E27FC236}">
                  <a16:creationId xmlns:a16="http://schemas.microsoft.com/office/drawing/2014/main" xmlns="" id="{7DA7DAFE-A517-4227-9E06-0BFD5515C7B2}"/>
                </a:ext>
              </a:extLst>
            </p:cNvPr>
            <p:cNvSpPr/>
            <p:nvPr/>
          </p:nvSpPr>
          <p:spPr bwMode="auto">
            <a:xfrm>
              <a:off x="14314333" y="5853349"/>
              <a:ext cx="596647" cy="1114269"/>
            </a:xfrm>
            <a:custGeom>
              <a:avLst/>
              <a:gdLst>
                <a:gd name="T0" fmla="*/ 0 w 122"/>
                <a:gd name="T1" fmla="*/ 227 h 227"/>
                <a:gd name="T2" fmla="*/ 0 w 122"/>
                <a:gd name="T3" fmla="*/ 199 h 227"/>
                <a:gd name="T4" fmla="*/ 74 w 122"/>
                <a:gd name="T5" fmla="*/ 145 h 227"/>
                <a:gd name="T6" fmla="*/ 23 w 122"/>
                <a:gd name="T7" fmla="*/ 48 h 227"/>
                <a:gd name="T8" fmla="*/ 0 w 122"/>
                <a:gd name="T9" fmla="*/ 45 h 227"/>
                <a:gd name="T10" fmla="*/ 0 w 122"/>
                <a:gd name="T11" fmla="*/ 17 h 227"/>
                <a:gd name="T12" fmla="*/ 12 w 122"/>
                <a:gd name="T13" fmla="*/ 18 h 227"/>
                <a:gd name="T14" fmla="*/ 17 w 122"/>
                <a:gd name="T15" fmla="*/ 0 h 227"/>
                <a:gd name="T16" fmla="*/ 54 w 122"/>
                <a:gd name="T17" fmla="*/ 12 h 227"/>
                <a:gd name="T18" fmla="*/ 49 w 122"/>
                <a:gd name="T19" fmla="*/ 29 h 227"/>
                <a:gd name="T20" fmla="*/ 82 w 122"/>
                <a:gd name="T21" fmla="*/ 57 h 227"/>
                <a:gd name="T22" fmla="*/ 98 w 122"/>
                <a:gd name="T23" fmla="*/ 48 h 227"/>
                <a:gd name="T24" fmla="*/ 116 w 122"/>
                <a:gd name="T25" fmla="*/ 82 h 227"/>
                <a:gd name="T26" fmla="*/ 100 w 122"/>
                <a:gd name="T27" fmla="*/ 90 h 227"/>
                <a:gd name="T28" fmla="*/ 104 w 122"/>
                <a:gd name="T29" fmla="*/ 134 h 227"/>
                <a:gd name="T30" fmla="*/ 122 w 122"/>
                <a:gd name="T31" fmla="*/ 139 h 227"/>
                <a:gd name="T32" fmla="*/ 111 w 122"/>
                <a:gd name="T33" fmla="*/ 176 h 227"/>
                <a:gd name="T34" fmla="*/ 93 w 122"/>
                <a:gd name="T35" fmla="*/ 170 h 227"/>
                <a:gd name="T36" fmla="*/ 66 w 122"/>
                <a:gd name="T37" fmla="*/ 204 h 227"/>
                <a:gd name="T38" fmla="*/ 74 w 122"/>
                <a:gd name="T39" fmla="*/ 22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2" h="227">
                  <a:moveTo>
                    <a:pt x="0" y="227"/>
                  </a:moveTo>
                  <a:cubicBezTo>
                    <a:pt x="0" y="199"/>
                    <a:pt x="0" y="199"/>
                    <a:pt x="0" y="199"/>
                  </a:cubicBezTo>
                  <a:cubicBezTo>
                    <a:pt x="33" y="199"/>
                    <a:pt x="64" y="178"/>
                    <a:pt x="74" y="145"/>
                  </a:cubicBezTo>
                  <a:cubicBezTo>
                    <a:pt x="87" y="104"/>
                    <a:pt x="64" y="60"/>
                    <a:pt x="23" y="48"/>
                  </a:cubicBezTo>
                  <a:cubicBezTo>
                    <a:pt x="15" y="46"/>
                    <a:pt x="8" y="45"/>
                    <a:pt x="0" y="45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4" y="17"/>
                    <a:pt x="8" y="17"/>
                    <a:pt x="12" y="18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62" y="36"/>
                    <a:pt x="73" y="45"/>
                    <a:pt x="82" y="57"/>
                  </a:cubicBezTo>
                  <a:cubicBezTo>
                    <a:pt x="98" y="48"/>
                    <a:pt x="98" y="48"/>
                    <a:pt x="98" y="48"/>
                  </a:cubicBezTo>
                  <a:cubicBezTo>
                    <a:pt x="116" y="82"/>
                    <a:pt x="116" y="82"/>
                    <a:pt x="116" y="82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5" y="104"/>
                    <a:pt x="106" y="119"/>
                    <a:pt x="104" y="134"/>
                  </a:cubicBezTo>
                  <a:cubicBezTo>
                    <a:pt x="122" y="139"/>
                    <a:pt x="122" y="139"/>
                    <a:pt x="122" y="139"/>
                  </a:cubicBezTo>
                  <a:cubicBezTo>
                    <a:pt x="111" y="176"/>
                    <a:pt x="111" y="176"/>
                    <a:pt x="111" y="176"/>
                  </a:cubicBezTo>
                  <a:cubicBezTo>
                    <a:pt x="93" y="170"/>
                    <a:pt x="93" y="170"/>
                    <a:pt x="93" y="170"/>
                  </a:cubicBezTo>
                  <a:cubicBezTo>
                    <a:pt x="86" y="184"/>
                    <a:pt x="77" y="195"/>
                    <a:pt x="66" y="204"/>
                  </a:cubicBezTo>
                  <a:cubicBezTo>
                    <a:pt x="74" y="220"/>
                    <a:pt x="74" y="220"/>
                    <a:pt x="74" y="220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sḻïḓè">
              <a:extLst>
                <a:ext uri="{FF2B5EF4-FFF2-40B4-BE49-F238E27FC236}">
                  <a16:creationId xmlns:a16="http://schemas.microsoft.com/office/drawing/2014/main" xmlns="" id="{BEE5B1A1-1927-4E46-BB5B-67EB581AD027}"/>
                </a:ext>
              </a:extLst>
            </p:cNvPr>
            <p:cNvSpPr/>
            <p:nvPr/>
          </p:nvSpPr>
          <p:spPr bwMode="auto">
            <a:xfrm>
              <a:off x="13721637" y="5884960"/>
              <a:ext cx="592696" cy="1106366"/>
            </a:xfrm>
            <a:custGeom>
              <a:avLst/>
              <a:gdLst>
                <a:gd name="T0" fmla="*/ 68 w 121"/>
                <a:gd name="T1" fmla="*/ 226 h 226"/>
                <a:gd name="T2" fmla="*/ 73 w 121"/>
                <a:gd name="T3" fmla="*/ 209 h 226"/>
                <a:gd name="T4" fmla="*/ 39 w 121"/>
                <a:gd name="T5" fmla="*/ 181 h 226"/>
                <a:gd name="T6" fmla="*/ 23 w 121"/>
                <a:gd name="T7" fmla="*/ 190 h 226"/>
                <a:gd name="T8" fmla="*/ 5 w 121"/>
                <a:gd name="T9" fmla="*/ 156 h 226"/>
                <a:gd name="T10" fmla="*/ 21 w 121"/>
                <a:gd name="T11" fmla="*/ 148 h 226"/>
                <a:gd name="T12" fmla="*/ 17 w 121"/>
                <a:gd name="T13" fmla="*/ 104 h 226"/>
                <a:gd name="T14" fmla="*/ 0 w 121"/>
                <a:gd name="T15" fmla="*/ 99 h 226"/>
                <a:gd name="T16" fmla="*/ 11 w 121"/>
                <a:gd name="T17" fmla="*/ 62 h 226"/>
                <a:gd name="T18" fmla="*/ 28 w 121"/>
                <a:gd name="T19" fmla="*/ 68 h 226"/>
                <a:gd name="T20" fmla="*/ 56 w 121"/>
                <a:gd name="T21" fmla="*/ 34 h 226"/>
                <a:gd name="T22" fmla="*/ 47 w 121"/>
                <a:gd name="T23" fmla="*/ 18 h 226"/>
                <a:gd name="T24" fmla="*/ 81 w 121"/>
                <a:gd name="T25" fmla="*/ 0 h 226"/>
                <a:gd name="T26" fmla="*/ 90 w 121"/>
                <a:gd name="T27" fmla="*/ 16 h 226"/>
                <a:gd name="T28" fmla="*/ 121 w 121"/>
                <a:gd name="T29" fmla="*/ 11 h 226"/>
                <a:gd name="T30" fmla="*/ 121 w 121"/>
                <a:gd name="T31" fmla="*/ 39 h 226"/>
                <a:gd name="T32" fmla="*/ 47 w 121"/>
                <a:gd name="T33" fmla="*/ 94 h 226"/>
                <a:gd name="T34" fmla="*/ 99 w 121"/>
                <a:gd name="T35" fmla="*/ 190 h 226"/>
                <a:gd name="T36" fmla="*/ 99 w 121"/>
                <a:gd name="T37" fmla="*/ 190 h 226"/>
                <a:gd name="T38" fmla="*/ 121 w 121"/>
                <a:gd name="T39" fmla="*/ 193 h 226"/>
                <a:gd name="T40" fmla="*/ 121 w 121"/>
                <a:gd name="T41" fmla="*/ 221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226">
                  <a:moveTo>
                    <a:pt x="68" y="226"/>
                  </a:moveTo>
                  <a:cubicBezTo>
                    <a:pt x="73" y="209"/>
                    <a:pt x="73" y="209"/>
                    <a:pt x="73" y="209"/>
                  </a:cubicBezTo>
                  <a:cubicBezTo>
                    <a:pt x="60" y="202"/>
                    <a:pt x="48" y="193"/>
                    <a:pt x="39" y="181"/>
                  </a:cubicBezTo>
                  <a:cubicBezTo>
                    <a:pt x="23" y="190"/>
                    <a:pt x="23" y="190"/>
                    <a:pt x="23" y="190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21" y="148"/>
                    <a:pt x="21" y="148"/>
                    <a:pt x="21" y="148"/>
                  </a:cubicBezTo>
                  <a:cubicBezTo>
                    <a:pt x="17" y="134"/>
                    <a:pt x="15" y="119"/>
                    <a:pt x="17" y="104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35" y="54"/>
                    <a:pt x="45" y="43"/>
                    <a:pt x="56" y="34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100" y="13"/>
                    <a:pt x="110" y="11"/>
                    <a:pt x="121" y="11"/>
                  </a:cubicBezTo>
                  <a:cubicBezTo>
                    <a:pt x="121" y="39"/>
                    <a:pt x="121" y="39"/>
                    <a:pt x="121" y="39"/>
                  </a:cubicBezTo>
                  <a:cubicBezTo>
                    <a:pt x="88" y="39"/>
                    <a:pt x="57" y="60"/>
                    <a:pt x="47" y="94"/>
                  </a:cubicBezTo>
                  <a:cubicBezTo>
                    <a:pt x="35" y="134"/>
                    <a:pt x="58" y="178"/>
                    <a:pt x="99" y="190"/>
                  </a:cubicBezTo>
                  <a:cubicBezTo>
                    <a:pt x="99" y="190"/>
                    <a:pt x="99" y="190"/>
                    <a:pt x="99" y="190"/>
                  </a:cubicBezTo>
                  <a:cubicBezTo>
                    <a:pt x="106" y="192"/>
                    <a:pt x="114" y="193"/>
                    <a:pt x="121" y="193"/>
                  </a:cubicBezTo>
                  <a:cubicBezTo>
                    <a:pt x="121" y="221"/>
                    <a:pt x="121" y="221"/>
                    <a:pt x="121" y="221"/>
                  </a:cubicBez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ś1iḓê">
              <a:extLst>
                <a:ext uri="{FF2B5EF4-FFF2-40B4-BE49-F238E27FC236}">
                  <a16:creationId xmlns:a16="http://schemas.microsoft.com/office/drawing/2014/main" xmlns="" id="{F18107CE-9456-4993-B022-E2AD2BBEF238}"/>
                </a:ext>
              </a:extLst>
            </p:cNvPr>
            <p:cNvSpPr/>
            <p:nvPr/>
          </p:nvSpPr>
          <p:spPr bwMode="auto">
            <a:xfrm>
              <a:off x="16278133" y="3609007"/>
              <a:ext cx="979924" cy="1916384"/>
            </a:xfrm>
            <a:custGeom>
              <a:avLst/>
              <a:gdLst>
                <a:gd name="T0" fmla="*/ 28 w 200"/>
                <a:gd name="T1" fmla="*/ 0 h 391"/>
                <a:gd name="T2" fmla="*/ 88 w 200"/>
                <a:gd name="T3" fmla="*/ 18 h 391"/>
                <a:gd name="T4" fmla="*/ 80 w 200"/>
                <a:gd name="T5" fmla="*/ 47 h 391"/>
                <a:gd name="T6" fmla="*/ 135 w 200"/>
                <a:gd name="T7" fmla="*/ 92 h 391"/>
                <a:gd name="T8" fmla="*/ 161 w 200"/>
                <a:gd name="T9" fmla="*/ 78 h 391"/>
                <a:gd name="T10" fmla="*/ 191 w 200"/>
                <a:gd name="T11" fmla="*/ 134 h 391"/>
                <a:gd name="T12" fmla="*/ 165 w 200"/>
                <a:gd name="T13" fmla="*/ 148 h 391"/>
                <a:gd name="T14" fmla="*/ 172 w 200"/>
                <a:gd name="T15" fmla="*/ 219 h 391"/>
                <a:gd name="T16" fmla="*/ 200 w 200"/>
                <a:gd name="T17" fmla="*/ 228 h 391"/>
                <a:gd name="T18" fmla="*/ 182 w 200"/>
                <a:gd name="T19" fmla="*/ 288 h 391"/>
                <a:gd name="T20" fmla="*/ 153 w 200"/>
                <a:gd name="T21" fmla="*/ 279 h 391"/>
                <a:gd name="T22" fmla="*/ 108 w 200"/>
                <a:gd name="T23" fmla="*/ 335 h 391"/>
                <a:gd name="T24" fmla="*/ 122 w 200"/>
                <a:gd name="T25" fmla="*/ 361 h 391"/>
                <a:gd name="T26" fmla="*/ 66 w 200"/>
                <a:gd name="T27" fmla="*/ 391 h 391"/>
                <a:gd name="T28" fmla="*/ 52 w 200"/>
                <a:gd name="T29" fmla="*/ 364 h 391"/>
                <a:gd name="T30" fmla="*/ 0 w 200"/>
                <a:gd name="T31" fmla="*/ 372 h 391"/>
                <a:gd name="T32" fmla="*/ 0 w 200"/>
                <a:gd name="T33" fmla="*/ 327 h 391"/>
                <a:gd name="T34" fmla="*/ 122 w 200"/>
                <a:gd name="T35" fmla="*/ 237 h 391"/>
                <a:gd name="T36" fmla="*/ 37 w 200"/>
                <a:gd name="T37" fmla="*/ 78 h 391"/>
                <a:gd name="T38" fmla="*/ 0 w 200"/>
                <a:gd name="T39" fmla="*/ 72 h 391"/>
                <a:gd name="T40" fmla="*/ 0 w 200"/>
                <a:gd name="T41" fmla="*/ 27 h 391"/>
                <a:gd name="T42" fmla="*/ 20 w 200"/>
                <a:gd name="T43" fmla="*/ 28 h 391"/>
                <a:gd name="T44" fmla="*/ 28 w 200"/>
                <a:gd name="T45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0" h="391">
                  <a:moveTo>
                    <a:pt x="28" y="0"/>
                  </a:moveTo>
                  <a:cubicBezTo>
                    <a:pt x="88" y="18"/>
                    <a:pt x="88" y="18"/>
                    <a:pt x="88" y="18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102" y="58"/>
                    <a:pt x="120" y="74"/>
                    <a:pt x="135" y="92"/>
                  </a:cubicBezTo>
                  <a:cubicBezTo>
                    <a:pt x="161" y="78"/>
                    <a:pt x="161" y="78"/>
                    <a:pt x="161" y="78"/>
                  </a:cubicBezTo>
                  <a:cubicBezTo>
                    <a:pt x="191" y="134"/>
                    <a:pt x="191" y="134"/>
                    <a:pt x="191" y="134"/>
                  </a:cubicBezTo>
                  <a:cubicBezTo>
                    <a:pt x="165" y="148"/>
                    <a:pt x="165" y="148"/>
                    <a:pt x="165" y="148"/>
                  </a:cubicBezTo>
                  <a:cubicBezTo>
                    <a:pt x="172" y="170"/>
                    <a:pt x="175" y="195"/>
                    <a:pt x="172" y="219"/>
                  </a:cubicBezTo>
                  <a:cubicBezTo>
                    <a:pt x="200" y="228"/>
                    <a:pt x="200" y="228"/>
                    <a:pt x="200" y="228"/>
                  </a:cubicBezTo>
                  <a:cubicBezTo>
                    <a:pt x="182" y="288"/>
                    <a:pt x="182" y="288"/>
                    <a:pt x="182" y="288"/>
                  </a:cubicBezTo>
                  <a:cubicBezTo>
                    <a:pt x="153" y="279"/>
                    <a:pt x="153" y="279"/>
                    <a:pt x="153" y="279"/>
                  </a:cubicBezTo>
                  <a:cubicBezTo>
                    <a:pt x="142" y="301"/>
                    <a:pt x="127" y="320"/>
                    <a:pt x="108" y="335"/>
                  </a:cubicBezTo>
                  <a:cubicBezTo>
                    <a:pt x="122" y="361"/>
                    <a:pt x="122" y="361"/>
                    <a:pt x="122" y="361"/>
                  </a:cubicBezTo>
                  <a:cubicBezTo>
                    <a:pt x="66" y="391"/>
                    <a:pt x="66" y="391"/>
                    <a:pt x="66" y="391"/>
                  </a:cubicBezTo>
                  <a:cubicBezTo>
                    <a:pt x="52" y="364"/>
                    <a:pt x="52" y="364"/>
                    <a:pt x="52" y="364"/>
                  </a:cubicBezTo>
                  <a:cubicBezTo>
                    <a:pt x="36" y="370"/>
                    <a:pt x="18" y="372"/>
                    <a:pt x="0" y="372"/>
                  </a:cubicBezTo>
                  <a:cubicBezTo>
                    <a:pt x="0" y="327"/>
                    <a:pt x="0" y="327"/>
                    <a:pt x="0" y="327"/>
                  </a:cubicBezTo>
                  <a:cubicBezTo>
                    <a:pt x="55" y="327"/>
                    <a:pt x="106" y="292"/>
                    <a:pt x="122" y="237"/>
                  </a:cubicBezTo>
                  <a:cubicBezTo>
                    <a:pt x="143" y="170"/>
                    <a:pt x="105" y="98"/>
                    <a:pt x="37" y="78"/>
                  </a:cubicBezTo>
                  <a:cubicBezTo>
                    <a:pt x="25" y="74"/>
                    <a:pt x="13" y="72"/>
                    <a:pt x="0" y="7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7" y="27"/>
                    <a:pt x="13" y="28"/>
                    <a:pt x="20" y="28"/>
                  </a:cubicBezTo>
                  <a:cubicBezTo>
                    <a:pt x="28" y="0"/>
                    <a:pt x="28" y="0"/>
                    <a:pt x="28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şľiďe">
              <a:extLst>
                <a:ext uri="{FF2B5EF4-FFF2-40B4-BE49-F238E27FC236}">
                  <a16:creationId xmlns:a16="http://schemas.microsoft.com/office/drawing/2014/main" xmlns="" id="{3CB77B41-96AD-4E8C-A977-C35920E6B103}"/>
                </a:ext>
              </a:extLst>
            </p:cNvPr>
            <p:cNvSpPr/>
            <p:nvPr/>
          </p:nvSpPr>
          <p:spPr bwMode="auto">
            <a:xfrm>
              <a:off x="15298208" y="3652471"/>
              <a:ext cx="979924" cy="1916384"/>
            </a:xfrm>
            <a:custGeom>
              <a:avLst/>
              <a:gdLst>
                <a:gd name="T0" fmla="*/ 134 w 200"/>
                <a:gd name="T1" fmla="*/ 0 h 391"/>
                <a:gd name="T2" fmla="*/ 148 w 200"/>
                <a:gd name="T3" fmla="*/ 26 h 391"/>
                <a:gd name="T4" fmla="*/ 200 w 200"/>
                <a:gd name="T5" fmla="*/ 18 h 391"/>
                <a:gd name="T6" fmla="*/ 200 w 200"/>
                <a:gd name="T7" fmla="*/ 63 h 391"/>
                <a:gd name="T8" fmla="*/ 79 w 200"/>
                <a:gd name="T9" fmla="*/ 154 h 391"/>
                <a:gd name="T10" fmla="*/ 163 w 200"/>
                <a:gd name="T11" fmla="*/ 313 h 391"/>
                <a:gd name="T12" fmla="*/ 163 w 200"/>
                <a:gd name="T13" fmla="*/ 313 h 391"/>
                <a:gd name="T14" fmla="*/ 200 w 200"/>
                <a:gd name="T15" fmla="*/ 318 h 391"/>
                <a:gd name="T16" fmla="*/ 200 w 200"/>
                <a:gd name="T17" fmla="*/ 363 h 391"/>
                <a:gd name="T18" fmla="*/ 181 w 200"/>
                <a:gd name="T19" fmla="*/ 362 h 391"/>
                <a:gd name="T20" fmla="*/ 173 w 200"/>
                <a:gd name="T21" fmla="*/ 391 h 391"/>
                <a:gd name="T22" fmla="*/ 112 w 200"/>
                <a:gd name="T23" fmla="*/ 372 h 391"/>
                <a:gd name="T24" fmla="*/ 121 w 200"/>
                <a:gd name="T25" fmla="*/ 344 h 391"/>
                <a:gd name="T26" fmla="*/ 66 w 200"/>
                <a:gd name="T27" fmla="*/ 298 h 391"/>
                <a:gd name="T28" fmla="*/ 39 w 200"/>
                <a:gd name="T29" fmla="*/ 312 h 391"/>
                <a:gd name="T30" fmla="*/ 10 w 200"/>
                <a:gd name="T31" fmla="*/ 257 h 391"/>
                <a:gd name="T32" fmla="*/ 36 w 200"/>
                <a:gd name="T33" fmla="*/ 243 h 391"/>
                <a:gd name="T34" fmla="*/ 29 w 200"/>
                <a:gd name="T35" fmla="*/ 172 h 391"/>
                <a:gd name="T36" fmla="*/ 0 w 200"/>
                <a:gd name="T37" fmla="*/ 163 h 391"/>
                <a:gd name="T38" fmla="*/ 19 w 200"/>
                <a:gd name="T39" fmla="*/ 103 h 391"/>
                <a:gd name="T40" fmla="*/ 47 w 200"/>
                <a:gd name="T41" fmla="*/ 111 h 391"/>
                <a:gd name="T42" fmla="*/ 93 w 200"/>
                <a:gd name="T43" fmla="*/ 56 h 391"/>
                <a:gd name="T44" fmla="*/ 79 w 200"/>
                <a:gd name="T45" fmla="*/ 30 h 391"/>
                <a:gd name="T46" fmla="*/ 134 w 200"/>
                <a:gd name="T47" fmla="*/ 0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0" h="391">
                  <a:moveTo>
                    <a:pt x="134" y="0"/>
                  </a:moveTo>
                  <a:cubicBezTo>
                    <a:pt x="148" y="26"/>
                    <a:pt x="148" y="26"/>
                    <a:pt x="148" y="26"/>
                  </a:cubicBezTo>
                  <a:cubicBezTo>
                    <a:pt x="165" y="21"/>
                    <a:pt x="183" y="18"/>
                    <a:pt x="200" y="18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46" y="63"/>
                    <a:pt x="95" y="99"/>
                    <a:pt x="79" y="154"/>
                  </a:cubicBezTo>
                  <a:cubicBezTo>
                    <a:pt x="58" y="221"/>
                    <a:pt x="96" y="292"/>
                    <a:pt x="163" y="313"/>
                  </a:cubicBezTo>
                  <a:cubicBezTo>
                    <a:pt x="163" y="313"/>
                    <a:pt x="163" y="313"/>
                    <a:pt x="163" y="313"/>
                  </a:cubicBezTo>
                  <a:cubicBezTo>
                    <a:pt x="176" y="316"/>
                    <a:pt x="188" y="318"/>
                    <a:pt x="200" y="318"/>
                  </a:cubicBezTo>
                  <a:cubicBezTo>
                    <a:pt x="200" y="363"/>
                    <a:pt x="200" y="363"/>
                    <a:pt x="200" y="363"/>
                  </a:cubicBezTo>
                  <a:cubicBezTo>
                    <a:pt x="194" y="363"/>
                    <a:pt x="188" y="363"/>
                    <a:pt x="181" y="362"/>
                  </a:cubicBezTo>
                  <a:cubicBezTo>
                    <a:pt x="173" y="391"/>
                    <a:pt x="173" y="391"/>
                    <a:pt x="173" y="391"/>
                  </a:cubicBezTo>
                  <a:cubicBezTo>
                    <a:pt x="112" y="372"/>
                    <a:pt x="112" y="372"/>
                    <a:pt x="112" y="372"/>
                  </a:cubicBezTo>
                  <a:cubicBezTo>
                    <a:pt x="121" y="344"/>
                    <a:pt x="121" y="344"/>
                    <a:pt x="121" y="344"/>
                  </a:cubicBezTo>
                  <a:cubicBezTo>
                    <a:pt x="99" y="333"/>
                    <a:pt x="80" y="317"/>
                    <a:pt x="66" y="298"/>
                  </a:cubicBezTo>
                  <a:cubicBezTo>
                    <a:pt x="39" y="312"/>
                    <a:pt x="39" y="312"/>
                    <a:pt x="39" y="312"/>
                  </a:cubicBezTo>
                  <a:cubicBezTo>
                    <a:pt x="10" y="257"/>
                    <a:pt x="10" y="257"/>
                    <a:pt x="10" y="257"/>
                  </a:cubicBezTo>
                  <a:cubicBezTo>
                    <a:pt x="36" y="243"/>
                    <a:pt x="36" y="243"/>
                    <a:pt x="36" y="243"/>
                  </a:cubicBezTo>
                  <a:cubicBezTo>
                    <a:pt x="29" y="220"/>
                    <a:pt x="26" y="196"/>
                    <a:pt x="29" y="172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19" y="103"/>
                    <a:pt x="19" y="103"/>
                    <a:pt x="19" y="103"/>
                  </a:cubicBezTo>
                  <a:cubicBezTo>
                    <a:pt x="47" y="111"/>
                    <a:pt x="47" y="111"/>
                    <a:pt x="47" y="111"/>
                  </a:cubicBezTo>
                  <a:cubicBezTo>
                    <a:pt x="59" y="90"/>
                    <a:pt x="74" y="71"/>
                    <a:pt x="93" y="56"/>
                  </a:cubicBezTo>
                  <a:cubicBezTo>
                    <a:pt x="79" y="30"/>
                    <a:pt x="79" y="30"/>
                    <a:pt x="79" y="30"/>
                  </a:cubicBezTo>
                  <a:cubicBezTo>
                    <a:pt x="134" y="0"/>
                    <a:pt x="134" y="0"/>
                    <a:pt x="134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ŝḷïḍè">
              <a:extLst>
                <a:ext uri="{FF2B5EF4-FFF2-40B4-BE49-F238E27FC236}">
                  <a16:creationId xmlns:a16="http://schemas.microsoft.com/office/drawing/2014/main" xmlns="" id="{0E16F936-A6E8-4F4D-A835-F2A278E72D4E}"/>
                </a:ext>
              </a:extLst>
            </p:cNvPr>
            <p:cNvSpPr/>
            <p:nvPr/>
          </p:nvSpPr>
          <p:spPr bwMode="auto">
            <a:xfrm>
              <a:off x="14986055" y="6114136"/>
              <a:ext cx="873239" cy="383276"/>
            </a:xfrm>
            <a:custGeom>
              <a:avLst/>
              <a:gdLst>
                <a:gd name="T0" fmla="*/ 53 w 221"/>
                <a:gd name="T1" fmla="*/ 0 h 97"/>
                <a:gd name="T2" fmla="*/ 167 w 221"/>
                <a:gd name="T3" fmla="*/ 0 h 97"/>
                <a:gd name="T4" fmla="*/ 221 w 221"/>
                <a:gd name="T5" fmla="*/ 97 h 97"/>
                <a:gd name="T6" fmla="*/ 0 w 221"/>
                <a:gd name="T7" fmla="*/ 97 h 97"/>
                <a:gd name="T8" fmla="*/ 53 w 221"/>
                <a:gd name="T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" h="97">
                  <a:moveTo>
                    <a:pt x="53" y="0"/>
                  </a:moveTo>
                  <a:lnTo>
                    <a:pt x="167" y="0"/>
                  </a:lnTo>
                  <a:lnTo>
                    <a:pt x="221" y="97"/>
                  </a:lnTo>
                  <a:lnTo>
                    <a:pt x="0" y="97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ïşḻiḓè">
              <a:extLst>
                <a:ext uri="{FF2B5EF4-FFF2-40B4-BE49-F238E27FC236}">
                  <a16:creationId xmlns:a16="http://schemas.microsoft.com/office/drawing/2014/main" xmlns="" id="{46A4CE90-06E7-4772-8F84-1B6D43A59166}"/>
                </a:ext>
              </a:extLst>
            </p:cNvPr>
            <p:cNvSpPr/>
            <p:nvPr/>
          </p:nvSpPr>
          <p:spPr bwMode="auto">
            <a:xfrm>
              <a:off x="14251112" y="4466441"/>
              <a:ext cx="2335223" cy="1742527"/>
            </a:xfrm>
            <a:custGeom>
              <a:avLst/>
              <a:gdLst>
                <a:gd name="T0" fmla="*/ 22 w 477"/>
                <a:gd name="T1" fmla="*/ 0 h 355"/>
                <a:gd name="T2" fmla="*/ 455 w 477"/>
                <a:gd name="T3" fmla="*/ 0 h 355"/>
                <a:gd name="T4" fmla="*/ 477 w 477"/>
                <a:gd name="T5" fmla="*/ 22 h 355"/>
                <a:gd name="T6" fmla="*/ 477 w 477"/>
                <a:gd name="T7" fmla="*/ 333 h 355"/>
                <a:gd name="T8" fmla="*/ 455 w 477"/>
                <a:gd name="T9" fmla="*/ 355 h 355"/>
                <a:gd name="T10" fmla="*/ 22 w 477"/>
                <a:gd name="T11" fmla="*/ 355 h 355"/>
                <a:gd name="T12" fmla="*/ 0 w 477"/>
                <a:gd name="T13" fmla="*/ 333 h 355"/>
                <a:gd name="T14" fmla="*/ 0 w 477"/>
                <a:gd name="T15" fmla="*/ 22 h 355"/>
                <a:gd name="T16" fmla="*/ 22 w 477"/>
                <a:gd name="T17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355">
                  <a:moveTo>
                    <a:pt x="22" y="0"/>
                  </a:moveTo>
                  <a:cubicBezTo>
                    <a:pt x="455" y="0"/>
                    <a:pt x="455" y="0"/>
                    <a:pt x="455" y="0"/>
                  </a:cubicBezTo>
                  <a:cubicBezTo>
                    <a:pt x="467" y="0"/>
                    <a:pt x="477" y="10"/>
                    <a:pt x="477" y="22"/>
                  </a:cubicBezTo>
                  <a:cubicBezTo>
                    <a:pt x="477" y="333"/>
                    <a:pt x="477" y="333"/>
                    <a:pt x="477" y="333"/>
                  </a:cubicBezTo>
                  <a:cubicBezTo>
                    <a:pt x="477" y="345"/>
                    <a:pt x="467" y="355"/>
                    <a:pt x="455" y="355"/>
                  </a:cubicBezTo>
                  <a:cubicBezTo>
                    <a:pt x="22" y="355"/>
                    <a:pt x="22" y="355"/>
                    <a:pt x="22" y="355"/>
                  </a:cubicBezTo>
                  <a:cubicBezTo>
                    <a:pt x="10" y="355"/>
                    <a:pt x="0" y="345"/>
                    <a:pt x="0" y="333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iṥḷîḋè">
              <a:extLst>
                <a:ext uri="{FF2B5EF4-FFF2-40B4-BE49-F238E27FC236}">
                  <a16:creationId xmlns:a16="http://schemas.microsoft.com/office/drawing/2014/main" xmlns="" id="{7A09AD8C-F2C7-4751-8384-8D3E43D04E41}"/>
                </a:ext>
              </a:extLst>
            </p:cNvPr>
            <p:cNvSpPr/>
            <p:nvPr/>
          </p:nvSpPr>
          <p:spPr bwMode="auto">
            <a:xfrm>
              <a:off x="16440136" y="6098331"/>
              <a:ext cx="31611" cy="31611"/>
            </a:xfrm>
            <a:prstGeom prst="ellipse">
              <a:avLst/>
            </a:pr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íŝļíḋè">
              <a:extLst>
                <a:ext uri="{FF2B5EF4-FFF2-40B4-BE49-F238E27FC236}">
                  <a16:creationId xmlns:a16="http://schemas.microsoft.com/office/drawing/2014/main" xmlns="" id="{19DF3386-834B-4F7C-A77D-ECAA798CB522}"/>
                </a:ext>
              </a:extLst>
            </p:cNvPr>
            <p:cNvSpPr/>
            <p:nvPr/>
          </p:nvSpPr>
          <p:spPr bwMode="auto">
            <a:xfrm>
              <a:off x="16384818" y="6098331"/>
              <a:ext cx="31611" cy="31611"/>
            </a:xfrm>
            <a:prstGeom prst="ellipse">
              <a:avLst/>
            </a:pr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ísliḋê">
              <a:extLst>
                <a:ext uri="{FF2B5EF4-FFF2-40B4-BE49-F238E27FC236}">
                  <a16:creationId xmlns:a16="http://schemas.microsoft.com/office/drawing/2014/main" xmlns="" id="{3BB16B94-9EA0-458E-B9DF-93FAC5237714}"/>
                </a:ext>
              </a:extLst>
            </p:cNvPr>
            <p:cNvSpPr/>
            <p:nvPr/>
          </p:nvSpPr>
          <p:spPr bwMode="auto">
            <a:xfrm>
              <a:off x="16333451" y="6098331"/>
              <a:ext cx="27659" cy="31611"/>
            </a:xfrm>
            <a:prstGeom prst="ellipse">
              <a:avLst/>
            </a:pr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ṧľidè">
              <a:extLst>
                <a:ext uri="{FF2B5EF4-FFF2-40B4-BE49-F238E27FC236}">
                  <a16:creationId xmlns:a16="http://schemas.microsoft.com/office/drawing/2014/main" xmlns="" id="{9ED11D72-398E-432C-AE6A-0E3BB034C8BF}"/>
                </a:ext>
              </a:extLst>
            </p:cNvPr>
            <p:cNvSpPr/>
            <p:nvPr/>
          </p:nvSpPr>
          <p:spPr bwMode="auto">
            <a:xfrm>
              <a:off x="14069352" y="6378874"/>
              <a:ext cx="2698742" cy="118539"/>
            </a:xfrm>
            <a:custGeom>
              <a:avLst/>
              <a:gdLst>
                <a:gd name="T0" fmla="*/ 12 w 551"/>
                <a:gd name="T1" fmla="*/ 0 h 24"/>
                <a:gd name="T2" fmla="*/ 540 w 551"/>
                <a:gd name="T3" fmla="*/ 0 h 24"/>
                <a:gd name="T4" fmla="*/ 551 w 551"/>
                <a:gd name="T5" fmla="*/ 12 h 24"/>
                <a:gd name="T6" fmla="*/ 551 w 551"/>
                <a:gd name="T7" fmla="*/ 12 h 24"/>
                <a:gd name="T8" fmla="*/ 540 w 551"/>
                <a:gd name="T9" fmla="*/ 24 h 24"/>
                <a:gd name="T10" fmla="*/ 12 w 551"/>
                <a:gd name="T11" fmla="*/ 24 h 24"/>
                <a:gd name="T12" fmla="*/ 0 w 551"/>
                <a:gd name="T13" fmla="*/ 12 h 24"/>
                <a:gd name="T14" fmla="*/ 0 w 551"/>
                <a:gd name="T15" fmla="*/ 12 h 24"/>
                <a:gd name="T16" fmla="*/ 12 w 551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1" h="24">
                  <a:moveTo>
                    <a:pt x="12" y="0"/>
                  </a:moveTo>
                  <a:cubicBezTo>
                    <a:pt x="540" y="0"/>
                    <a:pt x="540" y="0"/>
                    <a:pt x="540" y="0"/>
                  </a:cubicBezTo>
                  <a:cubicBezTo>
                    <a:pt x="546" y="0"/>
                    <a:pt x="551" y="5"/>
                    <a:pt x="551" y="12"/>
                  </a:cubicBezTo>
                  <a:cubicBezTo>
                    <a:pt x="551" y="12"/>
                    <a:pt x="551" y="12"/>
                    <a:pt x="551" y="12"/>
                  </a:cubicBezTo>
                  <a:cubicBezTo>
                    <a:pt x="551" y="18"/>
                    <a:pt x="546" y="24"/>
                    <a:pt x="540" y="2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5" y="24"/>
                    <a:pt x="0" y="18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lose/>
                </a:path>
              </a:pathLst>
            </a:cu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íṣḷîdê">
              <a:extLst>
                <a:ext uri="{FF2B5EF4-FFF2-40B4-BE49-F238E27FC236}">
                  <a16:creationId xmlns:a16="http://schemas.microsoft.com/office/drawing/2014/main" xmlns="" id="{17EC8C36-1257-4620-B114-AB09AB0DB1E0}"/>
                </a:ext>
              </a:extLst>
            </p:cNvPr>
            <p:cNvSpPr/>
            <p:nvPr/>
          </p:nvSpPr>
          <p:spPr bwMode="auto">
            <a:xfrm>
              <a:off x="14069352" y="6438143"/>
              <a:ext cx="2698742" cy="59270"/>
            </a:xfrm>
            <a:custGeom>
              <a:avLst/>
              <a:gdLst>
                <a:gd name="T0" fmla="*/ 551 w 551"/>
                <a:gd name="T1" fmla="*/ 0 h 12"/>
                <a:gd name="T2" fmla="*/ 540 w 551"/>
                <a:gd name="T3" fmla="*/ 12 h 12"/>
                <a:gd name="T4" fmla="*/ 12 w 551"/>
                <a:gd name="T5" fmla="*/ 12 h 12"/>
                <a:gd name="T6" fmla="*/ 0 w 551"/>
                <a:gd name="T7" fmla="*/ 0 h 12"/>
                <a:gd name="T8" fmla="*/ 551 w 551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1" h="12">
                  <a:moveTo>
                    <a:pt x="551" y="0"/>
                  </a:moveTo>
                  <a:cubicBezTo>
                    <a:pt x="551" y="6"/>
                    <a:pt x="546" y="12"/>
                    <a:pt x="54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5" y="12"/>
                    <a:pt x="0" y="6"/>
                    <a:pt x="0" y="0"/>
                  </a:cubicBezTo>
                  <a:lnTo>
                    <a:pt x="551" y="0"/>
                  </a:ln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ṣľîde">
              <a:extLst>
                <a:ext uri="{FF2B5EF4-FFF2-40B4-BE49-F238E27FC236}">
                  <a16:creationId xmlns:a16="http://schemas.microsoft.com/office/drawing/2014/main" xmlns="" id="{48A44005-7FA3-46A6-B614-46A12D76487F}"/>
                </a:ext>
              </a:extLst>
            </p:cNvPr>
            <p:cNvSpPr/>
            <p:nvPr/>
          </p:nvSpPr>
          <p:spPr bwMode="auto">
            <a:xfrm>
              <a:off x="14326187" y="4529662"/>
              <a:ext cx="2189024" cy="1485692"/>
            </a:xfrm>
            <a:prstGeom prst="rect">
              <a:avLst/>
            </a:prstGeom>
            <a:solidFill>
              <a:srgbClr val="FFFD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iSļïďe">
              <a:extLst>
                <a:ext uri="{FF2B5EF4-FFF2-40B4-BE49-F238E27FC236}">
                  <a16:creationId xmlns:a16="http://schemas.microsoft.com/office/drawing/2014/main" xmlns="" id="{DBE23F91-1207-4A8C-A327-26C595ADF6C0}"/>
                </a:ext>
              </a:extLst>
            </p:cNvPr>
            <p:cNvSpPr/>
            <p:nvPr/>
          </p:nvSpPr>
          <p:spPr bwMode="auto">
            <a:xfrm>
              <a:off x="14875419" y="4667958"/>
              <a:ext cx="1051047" cy="1054999"/>
            </a:xfrm>
            <a:custGeom>
              <a:avLst/>
              <a:gdLst>
                <a:gd name="T0" fmla="*/ 107 w 215"/>
                <a:gd name="T1" fmla="*/ 15 h 215"/>
                <a:gd name="T2" fmla="*/ 118 w 215"/>
                <a:gd name="T3" fmla="*/ 16 h 215"/>
                <a:gd name="T4" fmla="*/ 122 w 215"/>
                <a:gd name="T5" fmla="*/ 0 h 215"/>
                <a:gd name="T6" fmla="*/ 155 w 215"/>
                <a:gd name="T7" fmla="*/ 10 h 215"/>
                <a:gd name="T8" fmla="*/ 150 w 215"/>
                <a:gd name="T9" fmla="*/ 26 h 215"/>
                <a:gd name="T10" fmla="*/ 180 w 215"/>
                <a:gd name="T11" fmla="*/ 50 h 215"/>
                <a:gd name="T12" fmla="*/ 194 w 215"/>
                <a:gd name="T13" fmla="*/ 42 h 215"/>
                <a:gd name="T14" fmla="*/ 210 w 215"/>
                <a:gd name="T15" fmla="*/ 72 h 215"/>
                <a:gd name="T16" fmla="*/ 196 w 215"/>
                <a:gd name="T17" fmla="*/ 80 h 215"/>
                <a:gd name="T18" fmla="*/ 199 w 215"/>
                <a:gd name="T19" fmla="*/ 118 h 215"/>
                <a:gd name="T20" fmla="*/ 215 w 215"/>
                <a:gd name="T21" fmla="*/ 123 h 215"/>
                <a:gd name="T22" fmla="*/ 205 w 215"/>
                <a:gd name="T23" fmla="*/ 155 h 215"/>
                <a:gd name="T24" fmla="*/ 190 w 215"/>
                <a:gd name="T25" fmla="*/ 150 h 215"/>
                <a:gd name="T26" fmla="*/ 165 w 215"/>
                <a:gd name="T27" fmla="*/ 180 h 215"/>
                <a:gd name="T28" fmla="*/ 173 w 215"/>
                <a:gd name="T29" fmla="*/ 194 h 215"/>
                <a:gd name="T30" fmla="*/ 143 w 215"/>
                <a:gd name="T31" fmla="*/ 210 h 215"/>
                <a:gd name="T32" fmla="*/ 135 w 215"/>
                <a:gd name="T33" fmla="*/ 196 h 215"/>
                <a:gd name="T34" fmla="*/ 107 w 215"/>
                <a:gd name="T35" fmla="*/ 200 h 215"/>
                <a:gd name="T36" fmla="*/ 107 w 215"/>
                <a:gd name="T37" fmla="*/ 176 h 215"/>
                <a:gd name="T38" fmla="*/ 173 w 215"/>
                <a:gd name="T39" fmla="*/ 127 h 215"/>
                <a:gd name="T40" fmla="*/ 127 w 215"/>
                <a:gd name="T41" fmla="*/ 42 h 215"/>
                <a:gd name="T42" fmla="*/ 107 w 215"/>
                <a:gd name="T43" fmla="*/ 39 h 215"/>
                <a:gd name="T44" fmla="*/ 107 w 215"/>
                <a:gd name="T45" fmla="*/ 15 h 215"/>
                <a:gd name="T46" fmla="*/ 50 w 215"/>
                <a:gd name="T47" fmla="*/ 35 h 215"/>
                <a:gd name="T48" fmla="*/ 42 w 215"/>
                <a:gd name="T49" fmla="*/ 21 h 215"/>
                <a:gd name="T50" fmla="*/ 72 w 215"/>
                <a:gd name="T51" fmla="*/ 5 h 215"/>
                <a:gd name="T52" fmla="*/ 80 w 215"/>
                <a:gd name="T53" fmla="*/ 19 h 215"/>
                <a:gd name="T54" fmla="*/ 107 w 215"/>
                <a:gd name="T55" fmla="*/ 15 h 215"/>
                <a:gd name="T56" fmla="*/ 107 w 215"/>
                <a:gd name="T57" fmla="*/ 39 h 215"/>
                <a:gd name="T58" fmla="*/ 42 w 215"/>
                <a:gd name="T59" fmla="*/ 88 h 215"/>
                <a:gd name="T60" fmla="*/ 88 w 215"/>
                <a:gd name="T61" fmla="*/ 173 h 215"/>
                <a:gd name="T62" fmla="*/ 88 w 215"/>
                <a:gd name="T63" fmla="*/ 173 h 215"/>
                <a:gd name="T64" fmla="*/ 107 w 215"/>
                <a:gd name="T65" fmla="*/ 176 h 215"/>
                <a:gd name="T66" fmla="*/ 107 w 215"/>
                <a:gd name="T67" fmla="*/ 200 h 215"/>
                <a:gd name="T68" fmla="*/ 97 w 215"/>
                <a:gd name="T69" fmla="*/ 200 h 215"/>
                <a:gd name="T70" fmla="*/ 92 w 215"/>
                <a:gd name="T71" fmla="*/ 215 h 215"/>
                <a:gd name="T72" fmla="*/ 60 w 215"/>
                <a:gd name="T73" fmla="*/ 205 h 215"/>
                <a:gd name="T74" fmla="*/ 65 w 215"/>
                <a:gd name="T75" fmla="*/ 190 h 215"/>
                <a:gd name="T76" fmla="*/ 35 w 215"/>
                <a:gd name="T77" fmla="*/ 165 h 215"/>
                <a:gd name="T78" fmla="*/ 21 w 215"/>
                <a:gd name="T79" fmla="*/ 173 h 215"/>
                <a:gd name="T80" fmla="*/ 5 w 215"/>
                <a:gd name="T81" fmla="*/ 143 h 215"/>
                <a:gd name="T82" fmla="*/ 19 w 215"/>
                <a:gd name="T83" fmla="*/ 136 h 215"/>
                <a:gd name="T84" fmla="*/ 16 w 215"/>
                <a:gd name="T85" fmla="*/ 97 h 215"/>
                <a:gd name="T86" fmla="*/ 0 w 215"/>
                <a:gd name="T87" fmla="*/ 93 h 215"/>
                <a:gd name="T88" fmla="*/ 10 w 215"/>
                <a:gd name="T89" fmla="*/ 60 h 215"/>
                <a:gd name="T90" fmla="*/ 25 w 215"/>
                <a:gd name="T91" fmla="*/ 65 h 215"/>
                <a:gd name="T92" fmla="*/ 50 w 215"/>
                <a:gd name="T93" fmla="*/ 3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15" h="215">
                  <a:moveTo>
                    <a:pt x="107" y="15"/>
                  </a:moveTo>
                  <a:cubicBezTo>
                    <a:pt x="111" y="15"/>
                    <a:pt x="114" y="15"/>
                    <a:pt x="118" y="16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62" y="32"/>
                    <a:pt x="172" y="40"/>
                    <a:pt x="180" y="50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210" y="72"/>
                    <a:pt x="210" y="72"/>
                    <a:pt x="210" y="72"/>
                  </a:cubicBezTo>
                  <a:cubicBezTo>
                    <a:pt x="196" y="80"/>
                    <a:pt x="196" y="80"/>
                    <a:pt x="196" y="80"/>
                  </a:cubicBezTo>
                  <a:cubicBezTo>
                    <a:pt x="199" y="92"/>
                    <a:pt x="201" y="105"/>
                    <a:pt x="199" y="118"/>
                  </a:cubicBezTo>
                  <a:cubicBezTo>
                    <a:pt x="215" y="123"/>
                    <a:pt x="215" y="123"/>
                    <a:pt x="215" y="123"/>
                  </a:cubicBezTo>
                  <a:cubicBezTo>
                    <a:pt x="205" y="155"/>
                    <a:pt x="205" y="155"/>
                    <a:pt x="205" y="155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83" y="162"/>
                    <a:pt x="175" y="172"/>
                    <a:pt x="165" y="180"/>
                  </a:cubicBezTo>
                  <a:cubicBezTo>
                    <a:pt x="173" y="194"/>
                    <a:pt x="173" y="194"/>
                    <a:pt x="173" y="194"/>
                  </a:cubicBezTo>
                  <a:cubicBezTo>
                    <a:pt x="143" y="210"/>
                    <a:pt x="143" y="210"/>
                    <a:pt x="143" y="210"/>
                  </a:cubicBezTo>
                  <a:cubicBezTo>
                    <a:pt x="135" y="196"/>
                    <a:pt x="135" y="196"/>
                    <a:pt x="135" y="196"/>
                  </a:cubicBezTo>
                  <a:cubicBezTo>
                    <a:pt x="126" y="199"/>
                    <a:pt x="117" y="200"/>
                    <a:pt x="107" y="200"/>
                  </a:cubicBezTo>
                  <a:cubicBezTo>
                    <a:pt x="107" y="176"/>
                    <a:pt x="107" y="176"/>
                    <a:pt x="107" y="176"/>
                  </a:cubicBezTo>
                  <a:cubicBezTo>
                    <a:pt x="137" y="176"/>
                    <a:pt x="164" y="157"/>
                    <a:pt x="173" y="127"/>
                  </a:cubicBezTo>
                  <a:cubicBezTo>
                    <a:pt x="184" y="91"/>
                    <a:pt x="163" y="53"/>
                    <a:pt x="127" y="42"/>
                  </a:cubicBezTo>
                  <a:cubicBezTo>
                    <a:pt x="121" y="40"/>
                    <a:pt x="114" y="39"/>
                    <a:pt x="107" y="39"/>
                  </a:cubicBezTo>
                  <a:lnTo>
                    <a:pt x="107" y="15"/>
                  </a:lnTo>
                  <a:close/>
                  <a:moveTo>
                    <a:pt x="50" y="35"/>
                  </a:moveTo>
                  <a:cubicBezTo>
                    <a:pt x="42" y="21"/>
                    <a:pt x="42" y="21"/>
                    <a:pt x="42" y="21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8" y="17"/>
                    <a:pt x="98" y="15"/>
                    <a:pt x="107" y="15"/>
                  </a:cubicBezTo>
                  <a:cubicBezTo>
                    <a:pt x="107" y="39"/>
                    <a:pt x="107" y="39"/>
                    <a:pt x="107" y="39"/>
                  </a:cubicBezTo>
                  <a:cubicBezTo>
                    <a:pt x="78" y="39"/>
                    <a:pt x="51" y="58"/>
                    <a:pt x="42" y="88"/>
                  </a:cubicBezTo>
                  <a:cubicBezTo>
                    <a:pt x="31" y="124"/>
                    <a:pt x="51" y="162"/>
                    <a:pt x="88" y="173"/>
                  </a:cubicBezTo>
                  <a:cubicBezTo>
                    <a:pt x="88" y="173"/>
                    <a:pt x="88" y="173"/>
                    <a:pt x="88" y="173"/>
                  </a:cubicBezTo>
                  <a:cubicBezTo>
                    <a:pt x="94" y="175"/>
                    <a:pt x="101" y="176"/>
                    <a:pt x="107" y="176"/>
                  </a:cubicBezTo>
                  <a:cubicBezTo>
                    <a:pt x="107" y="200"/>
                    <a:pt x="107" y="200"/>
                    <a:pt x="107" y="200"/>
                  </a:cubicBezTo>
                  <a:cubicBezTo>
                    <a:pt x="104" y="200"/>
                    <a:pt x="101" y="200"/>
                    <a:pt x="97" y="200"/>
                  </a:cubicBezTo>
                  <a:cubicBezTo>
                    <a:pt x="92" y="215"/>
                    <a:pt x="92" y="215"/>
                    <a:pt x="92" y="21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5" y="190"/>
                    <a:pt x="65" y="190"/>
                    <a:pt x="65" y="190"/>
                  </a:cubicBezTo>
                  <a:cubicBezTo>
                    <a:pt x="53" y="184"/>
                    <a:pt x="43" y="175"/>
                    <a:pt x="35" y="165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5" y="143"/>
                    <a:pt x="5" y="143"/>
                    <a:pt x="5" y="143"/>
                  </a:cubicBezTo>
                  <a:cubicBezTo>
                    <a:pt x="19" y="136"/>
                    <a:pt x="19" y="136"/>
                    <a:pt x="19" y="136"/>
                  </a:cubicBezTo>
                  <a:cubicBezTo>
                    <a:pt x="15" y="123"/>
                    <a:pt x="14" y="110"/>
                    <a:pt x="16" y="97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25" y="65"/>
                    <a:pt x="25" y="65"/>
                    <a:pt x="25" y="65"/>
                  </a:cubicBezTo>
                  <a:cubicBezTo>
                    <a:pt x="31" y="53"/>
                    <a:pt x="40" y="43"/>
                    <a:pt x="50" y="35"/>
                  </a:cubicBezTo>
                  <a:close/>
                </a:path>
              </a:pathLst>
            </a:cu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îSļíḍe">
              <a:extLst>
                <a:ext uri="{FF2B5EF4-FFF2-40B4-BE49-F238E27FC236}">
                  <a16:creationId xmlns:a16="http://schemas.microsoft.com/office/drawing/2014/main" xmlns="" id="{29C50DB1-E966-4F83-8106-290661C5A005}"/>
                </a:ext>
              </a:extLst>
            </p:cNvPr>
            <p:cNvSpPr/>
            <p:nvPr/>
          </p:nvSpPr>
          <p:spPr bwMode="auto">
            <a:xfrm>
              <a:off x="14160232" y="4284681"/>
              <a:ext cx="1228856" cy="968070"/>
            </a:xfrm>
            <a:custGeom>
              <a:avLst/>
              <a:gdLst>
                <a:gd name="T0" fmla="*/ 0 w 311"/>
                <a:gd name="T1" fmla="*/ 62 h 245"/>
                <a:gd name="T2" fmla="*/ 42 w 311"/>
                <a:gd name="T3" fmla="*/ 0 h 245"/>
                <a:gd name="T4" fmla="*/ 311 w 311"/>
                <a:gd name="T5" fmla="*/ 183 h 245"/>
                <a:gd name="T6" fmla="*/ 269 w 311"/>
                <a:gd name="T7" fmla="*/ 245 h 245"/>
                <a:gd name="T8" fmla="*/ 0 w 311"/>
                <a:gd name="T9" fmla="*/ 62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1" h="245">
                  <a:moveTo>
                    <a:pt x="0" y="62"/>
                  </a:moveTo>
                  <a:lnTo>
                    <a:pt x="42" y="0"/>
                  </a:lnTo>
                  <a:lnTo>
                    <a:pt x="311" y="183"/>
                  </a:lnTo>
                  <a:lnTo>
                    <a:pt x="269" y="245"/>
                  </a:lnTo>
                  <a:lnTo>
                    <a:pt x="0" y="62"/>
                  </a:lnTo>
                  <a:close/>
                </a:path>
              </a:pathLst>
            </a:cu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ṧḷiḍe">
              <a:extLst>
                <a:ext uri="{FF2B5EF4-FFF2-40B4-BE49-F238E27FC236}">
                  <a16:creationId xmlns:a16="http://schemas.microsoft.com/office/drawing/2014/main" xmlns="" id="{21891C5E-25F6-471A-A990-268F441919B5}"/>
                </a:ext>
              </a:extLst>
            </p:cNvPr>
            <p:cNvSpPr/>
            <p:nvPr/>
          </p:nvSpPr>
          <p:spPr bwMode="auto">
            <a:xfrm>
              <a:off x="14243210" y="4363707"/>
              <a:ext cx="1062902" cy="810018"/>
            </a:xfrm>
            <a:custGeom>
              <a:avLst/>
              <a:gdLst>
                <a:gd name="T0" fmla="*/ 0 w 269"/>
                <a:gd name="T1" fmla="*/ 39 h 205"/>
                <a:gd name="T2" fmla="*/ 244 w 269"/>
                <a:gd name="T3" fmla="*/ 205 h 205"/>
                <a:gd name="T4" fmla="*/ 269 w 269"/>
                <a:gd name="T5" fmla="*/ 167 h 205"/>
                <a:gd name="T6" fmla="*/ 24 w 269"/>
                <a:gd name="T7" fmla="*/ 0 h 205"/>
                <a:gd name="T8" fmla="*/ 0 w 269"/>
                <a:gd name="T9" fmla="*/ 39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9" h="205">
                  <a:moveTo>
                    <a:pt x="0" y="39"/>
                  </a:moveTo>
                  <a:lnTo>
                    <a:pt x="244" y="205"/>
                  </a:lnTo>
                  <a:lnTo>
                    <a:pt x="269" y="167"/>
                  </a:lnTo>
                  <a:lnTo>
                    <a:pt x="24" y="0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işļíḋé">
              <a:extLst>
                <a:ext uri="{FF2B5EF4-FFF2-40B4-BE49-F238E27FC236}">
                  <a16:creationId xmlns:a16="http://schemas.microsoft.com/office/drawing/2014/main" xmlns="" id="{3F039B2D-FF0F-41C4-9306-2543E28F4515}"/>
                </a:ext>
              </a:extLst>
            </p:cNvPr>
            <p:cNvSpPr/>
            <p:nvPr/>
          </p:nvSpPr>
          <p:spPr bwMode="auto">
            <a:xfrm>
              <a:off x="13784858" y="3968576"/>
              <a:ext cx="770505" cy="782359"/>
            </a:xfrm>
            <a:custGeom>
              <a:avLst/>
              <a:gdLst>
                <a:gd name="T0" fmla="*/ 44 w 157"/>
                <a:gd name="T1" fmla="*/ 11 h 160"/>
                <a:gd name="T2" fmla="*/ 115 w 157"/>
                <a:gd name="T3" fmla="*/ 17 h 160"/>
                <a:gd name="T4" fmla="*/ 135 w 157"/>
                <a:gd name="T5" fmla="*/ 118 h 160"/>
                <a:gd name="T6" fmla="*/ 33 w 157"/>
                <a:gd name="T7" fmla="*/ 137 h 160"/>
                <a:gd name="T8" fmla="*/ 1 w 157"/>
                <a:gd name="T9" fmla="*/ 73 h 160"/>
                <a:gd name="T10" fmla="*/ 36 w 157"/>
                <a:gd name="T11" fmla="*/ 97 h 160"/>
                <a:gd name="T12" fmla="*/ 54 w 157"/>
                <a:gd name="T13" fmla="*/ 109 h 160"/>
                <a:gd name="T14" fmla="*/ 73 w 157"/>
                <a:gd name="T15" fmla="*/ 99 h 160"/>
                <a:gd name="T16" fmla="*/ 93 w 157"/>
                <a:gd name="T17" fmla="*/ 90 h 160"/>
                <a:gd name="T18" fmla="*/ 95 w 157"/>
                <a:gd name="T19" fmla="*/ 68 h 160"/>
                <a:gd name="T20" fmla="*/ 96 w 157"/>
                <a:gd name="T21" fmla="*/ 46 h 160"/>
                <a:gd name="T22" fmla="*/ 78 w 157"/>
                <a:gd name="T23" fmla="*/ 34 h 160"/>
                <a:gd name="T24" fmla="*/ 44 w 157"/>
                <a:gd name="T25" fmla="*/ 1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7" h="160">
                  <a:moveTo>
                    <a:pt x="44" y="11"/>
                  </a:moveTo>
                  <a:cubicBezTo>
                    <a:pt x="67" y="0"/>
                    <a:pt x="94" y="2"/>
                    <a:pt x="115" y="17"/>
                  </a:cubicBezTo>
                  <a:cubicBezTo>
                    <a:pt x="149" y="39"/>
                    <a:pt x="157" y="85"/>
                    <a:pt x="135" y="118"/>
                  </a:cubicBezTo>
                  <a:cubicBezTo>
                    <a:pt x="112" y="151"/>
                    <a:pt x="67" y="160"/>
                    <a:pt x="33" y="137"/>
                  </a:cubicBezTo>
                  <a:cubicBezTo>
                    <a:pt x="11" y="122"/>
                    <a:pt x="0" y="98"/>
                    <a:pt x="1" y="73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73" y="99"/>
                    <a:pt x="73" y="99"/>
                    <a:pt x="73" y="99"/>
                  </a:cubicBezTo>
                  <a:cubicBezTo>
                    <a:pt x="93" y="90"/>
                    <a:pt x="93" y="90"/>
                    <a:pt x="93" y="90"/>
                  </a:cubicBezTo>
                  <a:cubicBezTo>
                    <a:pt x="95" y="68"/>
                    <a:pt x="95" y="68"/>
                    <a:pt x="95" y="68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78" y="34"/>
                    <a:pt x="78" y="34"/>
                    <a:pt x="78" y="34"/>
                  </a:cubicBezTo>
                  <a:lnTo>
                    <a:pt x="44" y="11"/>
                  </a:lnTo>
                  <a:close/>
                </a:path>
              </a:pathLst>
            </a:cu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ṣļïďé">
              <a:extLst>
                <a:ext uri="{FF2B5EF4-FFF2-40B4-BE49-F238E27FC236}">
                  <a16:creationId xmlns:a16="http://schemas.microsoft.com/office/drawing/2014/main" xmlns="" id="{CD967EA3-6433-49D1-9FA7-22431B3254F2}"/>
                </a:ext>
              </a:extLst>
            </p:cNvPr>
            <p:cNvSpPr/>
            <p:nvPr/>
          </p:nvSpPr>
          <p:spPr bwMode="auto">
            <a:xfrm>
              <a:off x="14990007" y="4786497"/>
              <a:ext cx="770505" cy="782359"/>
            </a:xfrm>
            <a:custGeom>
              <a:avLst/>
              <a:gdLst>
                <a:gd name="T0" fmla="*/ 155 w 157"/>
                <a:gd name="T1" fmla="*/ 87 h 160"/>
                <a:gd name="T2" fmla="*/ 124 w 157"/>
                <a:gd name="T3" fmla="*/ 23 h 160"/>
                <a:gd name="T4" fmla="*/ 22 w 157"/>
                <a:gd name="T5" fmla="*/ 42 h 160"/>
                <a:gd name="T6" fmla="*/ 42 w 157"/>
                <a:gd name="T7" fmla="*/ 143 h 160"/>
                <a:gd name="T8" fmla="*/ 113 w 157"/>
                <a:gd name="T9" fmla="*/ 150 h 160"/>
                <a:gd name="T10" fmla="*/ 79 w 157"/>
                <a:gd name="T11" fmla="*/ 126 h 160"/>
                <a:gd name="T12" fmla="*/ 60 w 157"/>
                <a:gd name="T13" fmla="*/ 114 h 160"/>
                <a:gd name="T14" fmla="*/ 62 w 157"/>
                <a:gd name="T15" fmla="*/ 92 h 160"/>
                <a:gd name="T16" fmla="*/ 64 w 157"/>
                <a:gd name="T17" fmla="*/ 70 h 160"/>
                <a:gd name="T18" fmla="*/ 83 w 157"/>
                <a:gd name="T19" fmla="*/ 61 h 160"/>
                <a:gd name="T20" fmla="*/ 103 w 157"/>
                <a:gd name="T21" fmla="*/ 51 h 160"/>
                <a:gd name="T22" fmla="*/ 121 w 157"/>
                <a:gd name="T23" fmla="*/ 63 h 160"/>
                <a:gd name="T24" fmla="*/ 155 w 157"/>
                <a:gd name="T25" fmla="*/ 8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7" h="160">
                  <a:moveTo>
                    <a:pt x="155" y="87"/>
                  </a:moveTo>
                  <a:cubicBezTo>
                    <a:pt x="157" y="62"/>
                    <a:pt x="145" y="38"/>
                    <a:pt x="124" y="23"/>
                  </a:cubicBezTo>
                  <a:cubicBezTo>
                    <a:pt x="90" y="0"/>
                    <a:pt x="45" y="9"/>
                    <a:pt x="22" y="42"/>
                  </a:cubicBezTo>
                  <a:cubicBezTo>
                    <a:pt x="0" y="75"/>
                    <a:pt x="8" y="121"/>
                    <a:pt x="42" y="143"/>
                  </a:cubicBezTo>
                  <a:cubicBezTo>
                    <a:pt x="63" y="158"/>
                    <a:pt x="90" y="160"/>
                    <a:pt x="113" y="150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60" y="114"/>
                    <a:pt x="60" y="114"/>
                    <a:pt x="60" y="114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83" y="61"/>
                    <a:pt x="83" y="61"/>
                    <a:pt x="83" y="61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21" y="63"/>
                    <a:pt x="121" y="63"/>
                    <a:pt x="121" y="63"/>
                  </a:cubicBezTo>
                  <a:lnTo>
                    <a:pt x="155" y="87"/>
                  </a:lnTo>
                  <a:close/>
                </a:path>
              </a:pathLst>
            </a:cu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šḻide">
              <a:extLst>
                <a:ext uri="{FF2B5EF4-FFF2-40B4-BE49-F238E27FC236}">
                  <a16:creationId xmlns:a16="http://schemas.microsoft.com/office/drawing/2014/main" xmlns="" id="{2E2FE67F-212B-4CC4-966F-BD985C1971FD}"/>
                </a:ext>
              </a:extLst>
            </p:cNvPr>
            <p:cNvSpPr/>
            <p:nvPr/>
          </p:nvSpPr>
          <p:spPr bwMode="auto">
            <a:xfrm>
              <a:off x="15053228" y="4853669"/>
              <a:ext cx="624307" cy="644063"/>
            </a:xfrm>
            <a:custGeom>
              <a:avLst/>
              <a:gdLst>
                <a:gd name="T0" fmla="*/ 127 w 127"/>
                <a:gd name="T1" fmla="*/ 48 h 131"/>
                <a:gd name="T2" fmla="*/ 104 w 127"/>
                <a:gd name="T3" fmla="*/ 19 h 131"/>
                <a:gd name="T4" fmla="*/ 19 w 127"/>
                <a:gd name="T5" fmla="*/ 35 h 131"/>
                <a:gd name="T6" fmla="*/ 35 w 127"/>
                <a:gd name="T7" fmla="*/ 120 h 131"/>
                <a:gd name="T8" fmla="*/ 71 w 127"/>
                <a:gd name="T9" fmla="*/ 130 h 131"/>
                <a:gd name="T10" fmla="*/ 35 w 127"/>
                <a:gd name="T11" fmla="*/ 106 h 131"/>
                <a:gd name="T12" fmla="*/ 40 w 127"/>
                <a:gd name="T13" fmla="*/ 49 h 131"/>
                <a:gd name="T14" fmla="*/ 91 w 127"/>
                <a:gd name="T15" fmla="*/ 24 h 131"/>
                <a:gd name="T16" fmla="*/ 127 w 127"/>
                <a:gd name="T17" fmla="*/ 48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131">
                  <a:moveTo>
                    <a:pt x="127" y="48"/>
                  </a:moveTo>
                  <a:cubicBezTo>
                    <a:pt x="123" y="36"/>
                    <a:pt x="115" y="26"/>
                    <a:pt x="104" y="19"/>
                  </a:cubicBezTo>
                  <a:cubicBezTo>
                    <a:pt x="76" y="0"/>
                    <a:pt x="38" y="7"/>
                    <a:pt x="19" y="35"/>
                  </a:cubicBezTo>
                  <a:cubicBezTo>
                    <a:pt x="0" y="63"/>
                    <a:pt x="7" y="101"/>
                    <a:pt x="35" y="120"/>
                  </a:cubicBezTo>
                  <a:cubicBezTo>
                    <a:pt x="46" y="127"/>
                    <a:pt x="59" y="131"/>
                    <a:pt x="71" y="130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91" y="24"/>
                    <a:pt x="91" y="24"/>
                    <a:pt x="91" y="24"/>
                  </a:cubicBezTo>
                  <a:lnTo>
                    <a:pt x="127" y="48"/>
                  </a:ln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ŝḷíḍê">
              <a:extLst>
                <a:ext uri="{FF2B5EF4-FFF2-40B4-BE49-F238E27FC236}">
                  <a16:creationId xmlns:a16="http://schemas.microsoft.com/office/drawing/2014/main" xmlns="" id="{8232228A-BF8E-47F9-97F4-2B20A082B720}"/>
                </a:ext>
              </a:extLst>
            </p:cNvPr>
            <p:cNvSpPr/>
            <p:nvPr/>
          </p:nvSpPr>
          <p:spPr bwMode="auto">
            <a:xfrm>
              <a:off x="13863884" y="4039700"/>
              <a:ext cx="624307" cy="644063"/>
            </a:xfrm>
            <a:custGeom>
              <a:avLst/>
              <a:gdLst>
                <a:gd name="T0" fmla="*/ 0 w 127"/>
                <a:gd name="T1" fmla="*/ 83 h 131"/>
                <a:gd name="T2" fmla="*/ 23 w 127"/>
                <a:gd name="T3" fmla="*/ 112 h 131"/>
                <a:gd name="T4" fmla="*/ 108 w 127"/>
                <a:gd name="T5" fmla="*/ 96 h 131"/>
                <a:gd name="T6" fmla="*/ 92 w 127"/>
                <a:gd name="T7" fmla="*/ 11 h 131"/>
                <a:gd name="T8" fmla="*/ 56 w 127"/>
                <a:gd name="T9" fmla="*/ 1 h 131"/>
                <a:gd name="T10" fmla="*/ 92 w 127"/>
                <a:gd name="T11" fmla="*/ 25 h 131"/>
                <a:gd name="T12" fmla="*/ 88 w 127"/>
                <a:gd name="T13" fmla="*/ 82 h 131"/>
                <a:gd name="T14" fmla="*/ 36 w 127"/>
                <a:gd name="T15" fmla="*/ 107 h 131"/>
                <a:gd name="T16" fmla="*/ 0 w 127"/>
                <a:gd name="T17" fmla="*/ 83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131">
                  <a:moveTo>
                    <a:pt x="0" y="83"/>
                  </a:moveTo>
                  <a:cubicBezTo>
                    <a:pt x="5" y="95"/>
                    <a:pt x="13" y="105"/>
                    <a:pt x="23" y="112"/>
                  </a:cubicBezTo>
                  <a:cubicBezTo>
                    <a:pt x="51" y="131"/>
                    <a:pt x="89" y="124"/>
                    <a:pt x="108" y="96"/>
                  </a:cubicBezTo>
                  <a:cubicBezTo>
                    <a:pt x="127" y="68"/>
                    <a:pt x="120" y="30"/>
                    <a:pt x="92" y="11"/>
                  </a:cubicBezTo>
                  <a:cubicBezTo>
                    <a:pt x="81" y="4"/>
                    <a:pt x="69" y="0"/>
                    <a:pt x="56" y="1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36" y="107"/>
                    <a:pt x="36" y="107"/>
                    <a:pt x="36" y="107"/>
                  </a:cubicBezTo>
                  <a:lnTo>
                    <a:pt x="0" y="83"/>
                  </a:ln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şlîḍè">
              <a:extLst>
                <a:ext uri="{FF2B5EF4-FFF2-40B4-BE49-F238E27FC236}">
                  <a16:creationId xmlns:a16="http://schemas.microsoft.com/office/drawing/2014/main" xmlns="" id="{C50D1058-99C7-46F3-8AC6-731262974918}"/>
                </a:ext>
              </a:extLst>
            </p:cNvPr>
            <p:cNvSpPr/>
            <p:nvPr/>
          </p:nvSpPr>
          <p:spPr bwMode="auto">
            <a:xfrm>
              <a:off x="15740755" y="5130261"/>
              <a:ext cx="774456" cy="885093"/>
            </a:xfrm>
            <a:custGeom>
              <a:avLst/>
              <a:gdLst>
                <a:gd name="T0" fmla="*/ 74 w 158"/>
                <a:gd name="T1" fmla="*/ 39 h 181"/>
                <a:gd name="T2" fmla="*/ 65 w 158"/>
                <a:gd name="T3" fmla="*/ 19 h 181"/>
                <a:gd name="T4" fmla="*/ 107 w 158"/>
                <a:gd name="T5" fmla="*/ 0 h 181"/>
                <a:gd name="T6" fmla="*/ 116 w 158"/>
                <a:gd name="T7" fmla="*/ 20 h 181"/>
                <a:gd name="T8" fmla="*/ 158 w 158"/>
                <a:gd name="T9" fmla="*/ 18 h 181"/>
                <a:gd name="T10" fmla="*/ 158 w 158"/>
                <a:gd name="T11" fmla="*/ 51 h 181"/>
                <a:gd name="T12" fmla="*/ 57 w 158"/>
                <a:gd name="T13" fmla="*/ 109 h 181"/>
                <a:gd name="T14" fmla="*/ 59 w 158"/>
                <a:gd name="T15" fmla="*/ 181 h 181"/>
                <a:gd name="T16" fmla="*/ 2 w 158"/>
                <a:gd name="T17" fmla="*/ 181 h 181"/>
                <a:gd name="T18" fmla="*/ 1 w 158"/>
                <a:gd name="T19" fmla="*/ 179 h 181"/>
                <a:gd name="T20" fmla="*/ 21 w 158"/>
                <a:gd name="T21" fmla="*/ 171 h 181"/>
                <a:gd name="T22" fmla="*/ 20 w 158"/>
                <a:gd name="T23" fmla="*/ 118 h 181"/>
                <a:gd name="T24" fmla="*/ 0 w 158"/>
                <a:gd name="T25" fmla="*/ 110 h 181"/>
                <a:gd name="T26" fmla="*/ 17 w 158"/>
                <a:gd name="T27" fmla="*/ 68 h 181"/>
                <a:gd name="T28" fmla="*/ 37 w 158"/>
                <a:gd name="T29" fmla="*/ 76 h 181"/>
                <a:gd name="T30" fmla="*/ 74 w 158"/>
                <a:gd name="T31" fmla="*/ 39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8" h="181">
                  <a:moveTo>
                    <a:pt x="74" y="39"/>
                  </a:moveTo>
                  <a:cubicBezTo>
                    <a:pt x="65" y="19"/>
                    <a:pt x="65" y="19"/>
                    <a:pt x="65" y="19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29" y="17"/>
                    <a:pt x="144" y="16"/>
                    <a:pt x="158" y="18"/>
                  </a:cubicBezTo>
                  <a:cubicBezTo>
                    <a:pt x="158" y="51"/>
                    <a:pt x="158" y="51"/>
                    <a:pt x="158" y="51"/>
                  </a:cubicBezTo>
                  <a:cubicBezTo>
                    <a:pt x="116" y="45"/>
                    <a:pt x="74" y="67"/>
                    <a:pt x="57" y="109"/>
                  </a:cubicBezTo>
                  <a:cubicBezTo>
                    <a:pt x="48" y="133"/>
                    <a:pt x="49" y="159"/>
                    <a:pt x="59" y="181"/>
                  </a:cubicBezTo>
                  <a:cubicBezTo>
                    <a:pt x="2" y="181"/>
                    <a:pt x="2" y="181"/>
                    <a:pt x="2" y="181"/>
                  </a:cubicBezTo>
                  <a:cubicBezTo>
                    <a:pt x="1" y="179"/>
                    <a:pt x="1" y="179"/>
                    <a:pt x="1" y="179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17" y="154"/>
                    <a:pt x="17" y="136"/>
                    <a:pt x="20" y="11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47" y="61"/>
                    <a:pt x="59" y="48"/>
                    <a:pt x="74" y="39"/>
                  </a:cubicBez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iṡ1íḍe">
              <a:extLst>
                <a:ext uri="{FF2B5EF4-FFF2-40B4-BE49-F238E27FC236}">
                  <a16:creationId xmlns:a16="http://schemas.microsoft.com/office/drawing/2014/main" xmlns="" id="{0D77C5BD-9CB2-4670-AA31-79DE672E8471}"/>
                </a:ext>
              </a:extLst>
            </p:cNvPr>
            <p:cNvSpPr/>
            <p:nvPr/>
          </p:nvSpPr>
          <p:spPr bwMode="auto">
            <a:xfrm>
              <a:off x="14326187" y="5335728"/>
              <a:ext cx="806067" cy="679625"/>
            </a:xfrm>
            <a:custGeom>
              <a:avLst/>
              <a:gdLst>
                <a:gd name="T0" fmla="*/ 0 w 165"/>
                <a:gd name="T1" fmla="*/ 35 h 139"/>
                <a:gd name="T2" fmla="*/ 0 w 165"/>
                <a:gd name="T3" fmla="*/ 34 h 139"/>
                <a:gd name="T4" fmla="*/ 0 w 165"/>
                <a:gd name="T5" fmla="*/ 17 h 139"/>
                <a:gd name="T6" fmla="*/ 22 w 165"/>
                <a:gd name="T7" fmla="*/ 5 h 139"/>
                <a:gd name="T8" fmla="*/ 30 w 165"/>
                <a:gd name="T9" fmla="*/ 19 h 139"/>
                <a:gd name="T10" fmla="*/ 68 w 165"/>
                <a:gd name="T11" fmla="*/ 15 h 139"/>
                <a:gd name="T12" fmla="*/ 73 w 165"/>
                <a:gd name="T13" fmla="*/ 0 h 139"/>
                <a:gd name="T14" fmla="*/ 105 w 165"/>
                <a:gd name="T15" fmla="*/ 10 h 139"/>
                <a:gd name="T16" fmla="*/ 100 w 165"/>
                <a:gd name="T17" fmla="*/ 25 h 139"/>
                <a:gd name="T18" fmla="*/ 130 w 165"/>
                <a:gd name="T19" fmla="*/ 49 h 139"/>
                <a:gd name="T20" fmla="*/ 144 w 165"/>
                <a:gd name="T21" fmla="*/ 42 h 139"/>
                <a:gd name="T22" fmla="*/ 160 w 165"/>
                <a:gd name="T23" fmla="*/ 71 h 139"/>
                <a:gd name="T24" fmla="*/ 146 w 165"/>
                <a:gd name="T25" fmla="*/ 79 h 139"/>
                <a:gd name="T26" fmla="*/ 150 w 165"/>
                <a:gd name="T27" fmla="*/ 117 h 139"/>
                <a:gd name="T28" fmla="*/ 165 w 165"/>
                <a:gd name="T29" fmla="*/ 122 h 139"/>
                <a:gd name="T30" fmla="*/ 160 w 165"/>
                <a:gd name="T31" fmla="*/ 139 h 139"/>
                <a:gd name="T32" fmla="*/ 118 w 165"/>
                <a:gd name="T33" fmla="*/ 139 h 139"/>
                <a:gd name="T34" fmla="*/ 123 w 165"/>
                <a:gd name="T35" fmla="*/ 127 h 139"/>
                <a:gd name="T36" fmla="*/ 78 w 165"/>
                <a:gd name="T37" fmla="*/ 42 h 139"/>
                <a:gd name="T38" fmla="*/ 0 w 165"/>
                <a:gd name="T39" fmla="*/ 71 h 139"/>
                <a:gd name="T40" fmla="*/ 0 w 165"/>
                <a:gd name="T41" fmla="*/ 35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5" h="139">
                  <a:moveTo>
                    <a:pt x="0" y="35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42" y="15"/>
                    <a:pt x="55" y="14"/>
                    <a:pt x="68" y="15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12" y="31"/>
                    <a:pt x="122" y="39"/>
                    <a:pt x="130" y="49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60" y="71"/>
                    <a:pt x="160" y="71"/>
                    <a:pt x="160" y="71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50" y="91"/>
                    <a:pt x="151" y="104"/>
                    <a:pt x="150" y="117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0" y="139"/>
                    <a:pt x="160" y="139"/>
                    <a:pt x="160" y="139"/>
                  </a:cubicBezTo>
                  <a:cubicBezTo>
                    <a:pt x="118" y="139"/>
                    <a:pt x="118" y="139"/>
                    <a:pt x="118" y="139"/>
                  </a:cubicBezTo>
                  <a:cubicBezTo>
                    <a:pt x="120" y="135"/>
                    <a:pt x="122" y="131"/>
                    <a:pt x="123" y="127"/>
                  </a:cubicBezTo>
                  <a:cubicBezTo>
                    <a:pt x="134" y="91"/>
                    <a:pt x="114" y="53"/>
                    <a:pt x="78" y="42"/>
                  </a:cubicBezTo>
                  <a:cubicBezTo>
                    <a:pt x="48" y="32"/>
                    <a:pt x="16" y="45"/>
                    <a:pt x="0" y="71"/>
                  </a:cubicBezTo>
                  <a:cubicBezTo>
                    <a:pt x="0" y="35"/>
                    <a:pt x="0" y="35"/>
                    <a:pt x="0" y="35"/>
                  </a:cubicBez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ŝḷiḋè">
              <a:extLst>
                <a:ext uri="{FF2B5EF4-FFF2-40B4-BE49-F238E27FC236}">
                  <a16:creationId xmlns:a16="http://schemas.microsoft.com/office/drawing/2014/main" xmlns="" id="{F832C7F2-55BB-46EF-B7FD-515C6814C53A}"/>
                </a:ext>
              </a:extLst>
            </p:cNvPr>
            <p:cNvSpPr/>
            <p:nvPr/>
          </p:nvSpPr>
          <p:spPr bwMode="auto">
            <a:xfrm>
              <a:off x="15523433" y="5130261"/>
              <a:ext cx="829774" cy="833725"/>
            </a:xfrm>
            <a:custGeom>
              <a:avLst/>
              <a:gdLst>
                <a:gd name="T0" fmla="*/ 85 w 169"/>
                <a:gd name="T1" fmla="*/ 13 h 170"/>
                <a:gd name="T2" fmla="*/ 113 w 169"/>
                <a:gd name="T3" fmla="*/ 19 h 170"/>
                <a:gd name="T4" fmla="*/ 120 w 169"/>
                <a:gd name="T5" fmla="*/ 8 h 170"/>
                <a:gd name="T6" fmla="*/ 142 w 169"/>
                <a:gd name="T7" fmla="*/ 23 h 170"/>
                <a:gd name="T8" fmla="*/ 135 w 169"/>
                <a:gd name="T9" fmla="*/ 33 h 170"/>
                <a:gd name="T10" fmla="*/ 152 w 169"/>
                <a:gd name="T11" fmla="*/ 58 h 170"/>
                <a:gd name="T12" fmla="*/ 164 w 169"/>
                <a:gd name="T13" fmla="*/ 56 h 170"/>
                <a:gd name="T14" fmla="*/ 169 w 169"/>
                <a:gd name="T15" fmla="*/ 82 h 170"/>
                <a:gd name="T16" fmla="*/ 157 w 169"/>
                <a:gd name="T17" fmla="*/ 84 h 170"/>
                <a:gd name="T18" fmla="*/ 151 w 169"/>
                <a:gd name="T19" fmla="*/ 114 h 170"/>
                <a:gd name="T20" fmla="*/ 162 w 169"/>
                <a:gd name="T21" fmla="*/ 121 h 170"/>
                <a:gd name="T22" fmla="*/ 147 w 169"/>
                <a:gd name="T23" fmla="*/ 143 h 170"/>
                <a:gd name="T24" fmla="*/ 137 w 169"/>
                <a:gd name="T25" fmla="*/ 136 h 170"/>
                <a:gd name="T26" fmla="*/ 111 w 169"/>
                <a:gd name="T27" fmla="*/ 153 h 170"/>
                <a:gd name="T28" fmla="*/ 114 w 169"/>
                <a:gd name="T29" fmla="*/ 165 h 170"/>
                <a:gd name="T30" fmla="*/ 88 w 169"/>
                <a:gd name="T31" fmla="*/ 170 h 170"/>
                <a:gd name="T32" fmla="*/ 85 w 169"/>
                <a:gd name="T33" fmla="*/ 158 h 170"/>
                <a:gd name="T34" fmla="*/ 85 w 169"/>
                <a:gd name="T35" fmla="*/ 158 h 170"/>
                <a:gd name="T36" fmla="*/ 85 w 169"/>
                <a:gd name="T37" fmla="*/ 139 h 170"/>
                <a:gd name="T38" fmla="*/ 129 w 169"/>
                <a:gd name="T39" fmla="*/ 115 h 170"/>
                <a:gd name="T40" fmla="*/ 114 w 169"/>
                <a:gd name="T41" fmla="*/ 41 h 170"/>
                <a:gd name="T42" fmla="*/ 85 w 169"/>
                <a:gd name="T43" fmla="*/ 32 h 170"/>
                <a:gd name="T44" fmla="*/ 85 w 169"/>
                <a:gd name="T45" fmla="*/ 13 h 170"/>
                <a:gd name="T46" fmla="*/ 58 w 169"/>
                <a:gd name="T47" fmla="*/ 18 h 170"/>
                <a:gd name="T48" fmla="*/ 55 w 169"/>
                <a:gd name="T49" fmla="*/ 6 h 170"/>
                <a:gd name="T50" fmla="*/ 81 w 169"/>
                <a:gd name="T51" fmla="*/ 0 h 170"/>
                <a:gd name="T52" fmla="*/ 84 w 169"/>
                <a:gd name="T53" fmla="*/ 13 h 170"/>
                <a:gd name="T54" fmla="*/ 85 w 169"/>
                <a:gd name="T55" fmla="*/ 13 h 170"/>
                <a:gd name="T56" fmla="*/ 85 w 169"/>
                <a:gd name="T57" fmla="*/ 32 h 170"/>
                <a:gd name="T58" fmla="*/ 40 w 169"/>
                <a:gd name="T59" fmla="*/ 55 h 170"/>
                <a:gd name="T60" fmla="*/ 55 w 169"/>
                <a:gd name="T61" fmla="*/ 130 h 170"/>
                <a:gd name="T62" fmla="*/ 55 w 169"/>
                <a:gd name="T63" fmla="*/ 130 h 170"/>
                <a:gd name="T64" fmla="*/ 85 w 169"/>
                <a:gd name="T65" fmla="*/ 139 h 170"/>
                <a:gd name="T66" fmla="*/ 85 w 169"/>
                <a:gd name="T67" fmla="*/ 158 h 170"/>
                <a:gd name="T68" fmla="*/ 56 w 169"/>
                <a:gd name="T69" fmla="*/ 152 h 170"/>
                <a:gd name="T70" fmla="*/ 49 w 169"/>
                <a:gd name="T71" fmla="*/ 162 h 170"/>
                <a:gd name="T72" fmla="*/ 27 w 169"/>
                <a:gd name="T73" fmla="*/ 148 h 170"/>
                <a:gd name="T74" fmla="*/ 34 w 169"/>
                <a:gd name="T75" fmla="*/ 137 h 170"/>
                <a:gd name="T76" fmla="*/ 17 w 169"/>
                <a:gd name="T77" fmla="*/ 112 h 170"/>
                <a:gd name="T78" fmla="*/ 5 w 169"/>
                <a:gd name="T79" fmla="*/ 115 h 170"/>
                <a:gd name="T80" fmla="*/ 0 w 169"/>
                <a:gd name="T81" fmla="*/ 89 h 170"/>
                <a:gd name="T82" fmla="*/ 12 w 169"/>
                <a:gd name="T83" fmla="*/ 86 h 170"/>
                <a:gd name="T84" fmla="*/ 18 w 169"/>
                <a:gd name="T85" fmla="*/ 57 h 170"/>
                <a:gd name="T86" fmla="*/ 7 w 169"/>
                <a:gd name="T87" fmla="*/ 50 h 170"/>
                <a:gd name="T88" fmla="*/ 22 w 169"/>
                <a:gd name="T89" fmla="*/ 28 h 170"/>
                <a:gd name="T90" fmla="*/ 33 w 169"/>
                <a:gd name="T91" fmla="*/ 35 h 170"/>
                <a:gd name="T92" fmla="*/ 58 w 169"/>
                <a:gd name="T93" fmla="*/ 18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9" h="170">
                  <a:moveTo>
                    <a:pt x="85" y="13"/>
                  </a:moveTo>
                  <a:cubicBezTo>
                    <a:pt x="94" y="13"/>
                    <a:pt x="104" y="15"/>
                    <a:pt x="113" y="19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42" y="23"/>
                    <a:pt x="142" y="23"/>
                    <a:pt x="142" y="23"/>
                  </a:cubicBezTo>
                  <a:cubicBezTo>
                    <a:pt x="135" y="33"/>
                    <a:pt x="135" y="33"/>
                    <a:pt x="135" y="33"/>
                  </a:cubicBezTo>
                  <a:cubicBezTo>
                    <a:pt x="143" y="40"/>
                    <a:pt x="148" y="49"/>
                    <a:pt x="152" y="58"/>
                  </a:cubicBezTo>
                  <a:cubicBezTo>
                    <a:pt x="164" y="56"/>
                    <a:pt x="164" y="56"/>
                    <a:pt x="164" y="56"/>
                  </a:cubicBezTo>
                  <a:cubicBezTo>
                    <a:pt x="169" y="82"/>
                    <a:pt x="169" y="82"/>
                    <a:pt x="169" y="82"/>
                  </a:cubicBezTo>
                  <a:cubicBezTo>
                    <a:pt x="157" y="84"/>
                    <a:pt x="157" y="84"/>
                    <a:pt x="157" y="84"/>
                  </a:cubicBezTo>
                  <a:cubicBezTo>
                    <a:pt x="157" y="94"/>
                    <a:pt x="155" y="104"/>
                    <a:pt x="151" y="114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47" y="143"/>
                    <a:pt x="147" y="143"/>
                    <a:pt x="147" y="143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29" y="143"/>
                    <a:pt x="121" y="149"/>
                    <a:pt x="111" y="153"/>
                  </a:cubicBezTo>
                  <a:cubicBezTo>
                    <a:pt x="114" y="165"/>
                    <a:pt x="114" y="165"/>
                    <a:pt x="114" y="165"/>
                  </a:cubicBezTo>
                  <a:cubicBezTo>
                    <a:pt x="88" y="170"/>
                    <a:pt x="88" y="170"/>
                    <a:pt x="88" y="170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85" y="139"/>
                    <a:pt x="85" y="139"/>
                    <a:pt x="85" y="139"/>
                  </a:cubicBezTo>
                  <a:cubicBezTo>
                    <a:pt x="102" y="139"/>
                    <a:pt x="119" y="130"/>
                    <a:pt x="129" y="115"/>
                  </a:cubicBezTo>
                  <a:cubicBezTo>
                    <a:pt x="146" y="90"/>
                    <a:pt x="139" y="57"/>
                    <a:pt x="114" y="41"/>
                  </a:cubicBezTo>
                  <a:cubicBezTo>
                    <a:pt x="105" y="35"/>
                    <a:pt x="95" y="32"/>
                    <a:pt x="85" y="32"/>
                  </a:cubicBezTo>
                  <a:lnTo>
                    <a:pt x="85" y="13"/>
                  </a:lnTo>
                  <a:close/>
                  <a:moveTo>
                    <a:pt x="58" y="18"/>
                  </a:moveTo>
                  <a:cubicBezTo>
                    <a:pt x="55" y="6"/>
                    <a:pt x="55" y="6"/>
                    <a:pt x="55" y="6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32"/>
                    <a:pt x="85" y="32"/>
                    <a:pt x="85" y="32"/>
                  </a:cubicBezTo>
                  <a:cubicBezTo>
                    <a:pt x="67" y="32"/>
                    <a:pt x="50" y="40"/>
                    <a:pt x="40" y="55"/>
                  </a:cubicBezTo>
                  <a:cubicBezTo>
                    <a:pt x="24" y="80"/>
                    <a:pt x="30" y="113"/>
                    <a:pt x="55" y="130"/>
                  </a:cubicBezTo>
                  <a:cubicBezTo>
                    <a:pt x="55" y="130"/>
                    <a:pt x="55" y="130"/>
                    <a:pt x="55" y="130"/>
                  </a:cubicBezTo>
                  <a:cubicBezTo>
                    <a:pt x="64" y="136"/>
                    <a:pt x="74" y="139"/>
                    <a:pt x="85" y="139"/>
                  </a:cubicBezTo>
                  <a:cubicBezTo>
                    <a:pt x="85" y="158"/>
                    <a:pt x="85" y="158"/>
                    <a:pt x="85" y="158"/>
                  </a:cubicBezTo>
                  <a:cubicBezTo>
                    <a:pt x="75" y="158"/>
                    <a:pt x="65" y="156"/>
                    <a:pt x="56" y="152"/>
                  </a:cubicBezTo>
                  <a:cubicBezTo>
                    <a:pt x="49" y="162"/>
                    <a:pt x="49" y="162"/>
                    <a:pt x="49" y="162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26" y="130"/>
                    <a:pt x="21" y="121"/>
                    <a:pt x="17" y="112"/>
                  </a:cubicBezTo>
                  <a:cubicBezTo>
                    <a:pt x="5" y="115"/>
                    <a:pt x="5" y="115"/>
                    <a:pt x="5" y="115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76"/>
                    <a:pt x="14" y="66"/>
                    <a:pt x="18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40" y="27"/>
                    <a:pt x="48" y="22"/>
                    <a:pt x="58" y="1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5829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8" grpId="0" animBg="1"/>
      <p:bldP spid="10" grpId="0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回顾</a:t>
            </a: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Yarn</a:t>
            </a:r>
            <a:r>
              <a:rPr lang="zh-CN" altLang="en-US" sz="4400" b="1" dirty="0">
                <a:solidFill>
                  <a:prstClr val="white"/>
                </a:solidFill>
                <a:cs typeface="+mn-ea"/>
                <a:sym typeface="+mn-lt"/>
              </a:rPr>
              <a:t>的运行流程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4227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xmlns="" id="{6C043AC0-4775-4E52-A739-D77E6788A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99359" y="2174239"/>
            <a:ext cx="7489282" cy="7185662"/>
          </a:xfrm>
          <a:prstGeom prst="roundRect">
            <a:avLst>
              <a:gd name="adj" fmla="val 915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6656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9BF0C010-9BA8-439D-9B4F-7A6D4034816C}"/>
              </a:ext>
            </a:extLst>
          </p:cNvPr>
          <p:cNvSpPr txBox="1"/>
          <p:nvPr/>
        </p:nvSpPr>
        <p:spPr>
          <a:xfrm>
            <a:off x="1024634" y="678369"/>
            <a:ext cx="7960481" cy="99988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defTabSz="1371600">
              <a:lnSpc>
                <a:spcPct val="150000"/>
              </a:lnSpc>
              <a:defRPr/>
            </a:pPr>
            <a:r>
              <a:rPr lang="en-US" altLang="zh-CN" sz="4400" b="1" dirty="0">
                <a:solidFill>
                  <a:prstClr val="white"/>
                </a:solidFill>
                <a:cs typeface="+mn-ea"/>
                <a:sym typeface="+mn-lt"/>
              </a:rPr>
              <a:t>MapReduce On Yarn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线连接符 5">
            <a:extLst>
              <a:ext uri="{FF2B5EF4-FFF2-40B4-BE49-F238E27FC236}">
                <a16:creationId xmlns:a16="http://schemas.microsoft.com/office/drawing/2014/main" xmlns="" id="{B7892082-149D-4FF5-A2BB-8AC4502C758E}"/>
              </a:ext>
            </a:extLst>
          </p:cNvPr>
          <p:cNvCxnSpPr>
            <a:cxnSpLocks/>
          </p:cNvCxnSpPr>
          <p:nvPr/>
        </p:nvCxnSpPr>
        <p:spPr>
          <a:xfrm>
            <a:off x="1003436" y="1670369"/>
            <a:ext cx="5892664" cy="0"/>
          </a:xfrm>
          <a:prstGeom prst="line">
            <a:avLst/>
          </a:prstGeom>
          <a:ln w="57150">
            <a:solidFill>
              <a:schemeClr val="bg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xmlns="" id="{1A22A443-31D9-4375-89D0-AD16FF1FC5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20684" y="1893723"/>
            <a:ext cx="1786755" cy="15550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8615C34-268D-4A8B-BF1A-B0563D4A7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13147" y="2208878"/>
            <a:ext cx="12061707" cy="7071319"/>
          </a:xfrm>
          <a:prstGeom prst="roundRect">
            <a:avLst>
              <a:gd name="adj" fmla="val 101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3467402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254586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7eb12fb0-4d31-44e5-b4b0-0bdd2b12e8b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4200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275456;#254603;"/>
</p:tagLst>
</file>

<file path=ppt/theme/theme1.xml><?xml version="1.0" encoding="utf-8"?>
<a:theme xmlns:a="http://schemas.openxmlformats.org/drawingml/2006/main" name="Office 主题">
  <a:themeElements>
    <a:clrScheme name="Office 主题​​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276AA"/>
      </a:accent1>
      <a:accent2>
        <a:srgbClr val="178AA1"/>
      </a:accent2>
      <a:accent3>
        <a:srgbClr val="40A693"/>
      </a:accent3>
      <a:accent4>
        <a:srgbClr val="5268A5"/>
      </a:accent4>
      <a:accent5>
        <a:srgbClr val="5E5CA2"/>
      </a:accent5>
      <a:accent6>
        <a:srgbClr val="778495"/>
      </a:accent6>
      <a:hlink>
        <a:srgbClr val="4276AA"/>
      </a:hlink>
      <a:folHlink>
        <a:srgbClr val="BFBFBF"/>
      </a:folHlink>
    </a:clrScheme>
    <a:fontScheme name="2xdhch2y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ix3az5z5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4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5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6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7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8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9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30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 主题​​">
    <a:dk1>
      <a:srgbClr val="000000"/>
    </a:dk1>
    <a:lt1>
      <a:srgbClr val="FFFFFF"/>
    </a:lt1>
    <a:dk2>
      <a:srgbClr val="778495"/>
    </a:dk2>
    <a:lt2>
      <a:srgbClr val="F0F0F0"/>
    </a:lt2>
    <a:accent1>
      <a:srgbClr val="4276AA"/>
    </a:accent1>
    <a:accent2>
      <a:srgbClr val="178AA1"/>
    </a:accent2>
    <a:accent3>
      <a:srgbClr val="40A693"/>
    </a:accent3>
    <a:accent4>
      <a:srgbClr val="5268A5"/>
    </a:accent4>
    <a:accent5>
      <a:srgbClr val="5E5CA2"/>
    </a:accent5>
    <a:accent6>
      <a:srgbClr val="778495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3364</TotalTime>
  <Words>545</Words>
  <Application>Microsoft Office PowerPoint</Application>
  <PresentationFormat>自定义</PresentationFormat>
  <Paragraphs>99</Paragraphs>
  <Slides>32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32</vt:i4>
      </vt:variant>
    </vt:vector>
  </HeadingPairs>
  <TitlesOfParts>
    <vt:vector size="37" baseType="lpstr">
      <vt:lpstr>等线</vt:lpstr>
      <vt:lpstr>微软雅黑</vt:lpstr>
      <vt:lpstr>Arial</vt:lpstr>
      <vt:lpstr>Office 主题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open</cp:lastModifiedBy>
  <cp:revision>639</cp:revision>
  <dcterms:created xsi:type="dcterms:W3CDTF">2017-05-21T03:23:00Z</dcterms:created>
  <dcterms:modified xsi:type="dcterms:W3CDTF">2020-04-16T09:00:49Z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